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0"/>
  </p:notesMasterIdLst>
  <p:handoutMasterIdLst>
    <p:handoutMasterId r:id="rId31"/>
  </p:handoutMasterIdLst>
  <p:sldIdLst>
    <p:sldId id="259" r:id="rId5"/>
    <p:sldId id="261" r:id="rId6"/>
    <p:sldId id="258" r:id="rId7"/>
    <p:sldId id="284" r:id="rId8"/>
    <p:sldId id="285" r:id="rId9"/>
    <p:sldId id="286" r:id="rId10"/>
    <p:sldId id="300" r:id="rId11"/>
    <p:sldId id="262" r:id="rId12"/>
    <p:sldId id="282" r:id="rId13"/>
    <p:sldId id="283" r:id="rId14"/>
    <p:sldId id="301" r:id="rId15"/>
    <p:sldId id="288" r:id="rId16"/>
    <p:sldId id="266" r:id="rId17"/>
    <p:sldId id="265" r:id="rId18"/>
    <p:sldId id="289" r:id="rId19"/>
    <p:sldId id="260" r:id="rId20"/>
    <p:sldId id="290" r:id="rId21"/>
    <p:sldId id="292" r:id="rId22"/>
    <p:sldId id="293" r:id="rId23"/>
    <p:sldId id="297" r:id="rId24"/>
    <p:sldId id="294" r:id="rId25"/>
    <p:sldId id="295" r:id="rId26"/>
    <p:sldId id="296" r:id="rId27"/>
    <p:sldId id="264" r:id="rId28"/>
    <p:sldId id="268"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5C72"/>
    <a:srgbClr val="0C596D"/>
    <a:srgbClr val="03556D"/>
    <a:srgbClr val="014E52"/>
    <a:srgbClr val="067F9C"/>
    <a:srgbClr val="1DA9BF"/>
    <a:srgbClr val="79AE02"/>
    <a:srgbClr val="1ABEEB"/>
    <a:srgbClr val="01C6FD"/>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C34C92B-6A45-864A-B429-22A9039765DA}" type="datetimeFigureOut">
              <a:rPr lang="en-US" smtClean="0"/>
              <a:t>8/12/2021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D265FE6-BEE9-465E-9202-2D200EDE749C}" type="datetimeFigureOut">
              <a:rPr lang="en-GB" smtClean="0"/>
              <a:t>12/08/2021</a:t>
            </a:fld>
            <a:endParaRPr lang="en-GB"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GB"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Grey">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66" r:id="rId8"/>
    <p:sldLayoutId id="2147483664" r:id="rId9"/>
    <p:sldLayoutId id="2147483663" r:id="rId10"/>
    <p:sldLayoutId id="2147483667" r:id="rId11"/>
    <p:sldLayoutId id="2147483665" r:id="rId12"/>
    <p:sldLayoutId id="2147483669" r:id="rId13"/>
    <p:sldLayoutId id="2147483670" r:id="rId14"/>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pPr algn="ctr"/>
            <a:r>
              <a:rPr lang="en-US" dirty="0"/>
              <a:t>Dental Amalgam Control Program</a:t>
            </a:r>
            <a:br>
              <a:rPr lang="en-US" sz="4000" dirty="0"/>
            </a:br>
            <a:r>
              <a:rPr lang="en-US" sz="3600" dirty="0">
                <a:solidFill>
                  <a:schemeClr val="accent2">
                    <a:lumMod val="75000"/>
                  </a:schemeClr>
                </a:solidFill>
              </a:rPr>
              <a:t>Implementation &amp; Training Presentation</a:t>
            </a:r>
            <a:br>
              <a:rPr lang="en-US" sz="4000" dirty="0"/>
            </a:br>
            <a:r>
              <a:rPr lang="en-US" sz="4000" dirty="0"/>
              <a:t>Metro Water Recovery</a:t>
            </a:r>
            <a:br>
              <a:rPr lang="en-US" sz="4000" dirty="0"/>
            </a:br>
            <a:endParaRPr lang="en-GB" sz="4000" dirty="0"/>
          </a:p>
        </p:txBody>
      </p:sp>
      <p:pic>
        <p:nvPicPr>
          <p:cNvPr id="11" name="Picture Placeholder 10" descr="Divider slide accent image">
            <a:extLst>
              <a:ext uri="{FF2B5EF4-FFF2-40B4-BE49-F238E27FC236}">
                <a16:creationId xmlns:a16="http://schemas.microsoft.com/office/drawing/2014/main" id="{E8D5AD70-28A1-4A01-AE97-1F4CBFF4990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16" name="Rectangle 15" descr="Slide number background block">
            <a:extLst>
              <a:ext uri="{FF2B5EF4-FFF2-40B4-BE49-F238E27FC236}">
                <a16:creationId xmlns:a16="http://schemas.microsoft.com/office/drawing/2014/main" id="{4EB8303B-9502-480C-9C51-6EF9094D5E4F}"/>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a:t>
            </a:fld>
            <a:endParaRPr lang="en-GB" b="1" dirty="0">
              <a:solidFill>
                <a:schemeClr val="bg1"/>
              </a:solidFill>
            </a:endParaRPr>
          </a:p>
        </p:txBody>
      </p:sp>
    </p:spTree>
    <p:extLst>
      <p:ext uri="{BB962C8B-B14F-4D97-AF65-F5344CB8AC3E}">
        <p14:creationId xmlns:p14="http://schemas.microsoft.com/office/powerpoint/2010/main" val="3159085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18627"/>
            <a:ext cx="11174186" cy="954107"/>
          </a:xfrm>
        </p:spPr>
        <p:txBody>
          <a:bodyPr/>
          <a:lstStyle/>
          <a:p>
            <a:pPr>
              <a:lnSpc>
                <a:spcPct val="100000"/>
              </a:lnSpc>
            </a:pPr>
            <a:r>
              <a:rPr lang="en-US" dirty="0"/>
              <a:t>Best Management Practices (BMPs)</a:t>
            </a:r>
            <a:br>
              <a:rPr lang="en-US" dirty="0"/>
            </a:br>
            <a:r>
              <a:rPr lang="en-US" sz="2000" b="0" dirty="0">
                <a:solidFill>
                  <a:schemeClr val="accent2">
                    <a:lumMod val="75000"/>
                  </a:schemeClr>
                </a:solidFill>
              </a:rPr>
              <a:t>(Continued)   </a:t>
            </a:r>
            <a:r>
              <a:rPr lang="en-US" sz="2000" b="0" dirty="0"/>
              <a:t>      </a:t>
            </a:r>
            <a:endParaRPr lang="en-GB" sz="2000" b="0" dirty="0"/>
          </a:p>
        </p:txBody>
      </p:sp>
      <p:sp>
        <p:nvSpPr>
          <p:cNvPr id="3" name="TextBox 2"/>
          <p:cNvSpPr txBox="1"/>
          <p:nvPr/>
        </p:nvSpPr>
        <p:spPr>
          <a:xfrm>
            <a:off x="1995576" y="1957249"/>
            <a:ext cx="6381655" cy="923330"/>
          </a:xfrm>
          <a:prstGeom prst="rect">
            <a:avLst/>
          </a:prstGeom>
          <a:noFill/>
        </p:spPr>
        <p:txBody>
          <a:bodyPr wrap="square" rtlCol="0">
            <a:spAutoFit/>
          </a:bodyPr>
          <a:lstStyle/>
          <a:p>
            <a:r>
              <a:rPr lang="en-US" dirty="0"/>
              <a:t>All contact and non-contact amalgam scrap must be salvaged and stored in structurally sound, tightly closed, and appropriately labeled containers.</a:t>
            </a:r>
          </a:p>
        </p:txBody>
      </p:sp>
      <p:sp>
        <p:nvSpPr>
          <p:cNvPr id="2" name="TextBox 1"/>
          <p:cNvSpPr txBox="1"/>
          <p:nvPr/>
        </p:nvSpPr>
        <p:spPr>
          <a:xfrm>
            <a:off x="4926070" y="3596745"/>
            <a:ext cx="4637808" cy="1200329"/>
          </a:xfrm>
          <a:prstGeom prst="rect">
            <a:avLst/>
          </a:prstGeom>
          <a:noFill/>
        </p:spPr>
        <p:txBody>
          <a:bodyPr wrap="square" rtlCol="0">
            <a:spAutoFit/>
          </a:bodyPr>
          <a:lstStyle/>
          <a:p>
            <a:r>
              <a:rPr lang="en-US" dirty="0"/>
              <a:t>Staff must be trained in the proper handling and disposal of amalgam material and </a:t>
            </a:r>
            <a:r>
              <a:rPr lang="en-US" u="sng" dirty="0"/>
              <a:t>maintain a log </a:t>
            </a:r>
            <a:r>
              <a:rPr lang="en-US" dirty="0"/>
              <a:t>documenting such training.</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139" t="5853" r="7961" b="5996"/>
          <a:stretch/>
        </p:blipFill>
        <p:spPr>
          <a:xfrm>
            <a:off x="608022" y="1751914"/>
            <a:ext cx="1309512" cy="146304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33" t="10476" r="11514" b="10068"/>
          <a:stretch/>
        </p:blipFill>
        <p:spPr>
          <a:xfrm>
            <a:off x="8287322" y="1646399"/>
            <a:ext cx="1032146" cy="146304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468" y="2947252"/>
            <a:ext cx="2528517" cy="3291840"/>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2892" t="6826" r="9172" b="6236"/>
          <a:stretch/>
        </p:blipFill>
        <p:spPr>
          <a:xfrm rot="16200000">
            <a:off x="1095207" y="2899011"/>
            <a:ext cx="2959286" cy="4297680"/>
          </a:xfrm>
          <a:prstGeom prst="rect">
            <a:avLst/>
          </a:prstGeom>
        </p:spPr>
      </p:pic>
      <p:sp>
        <p:nvSpPr>
          <p:cNvPr id="17" name="TextBox 16"/>
          <p:cNvSpPr txBox="1"/>
          <p:nvPr/>
        </p:nvSpPr>
        <p:spPr>
          <a:xfrm>
            <a:off x="4833257" y="5411755"/>
            <a:ext cx="4283832" cy="523220"/>
          </a:xfrm>
          <a:prstGeom prst="rect">
            <a:avLst/>
          </a:prstGeom>
          <a:noFill/>
        </p:spPr>
        <p:txBody>
          <a:bodyPr wrap="square" rtlCol="0">
            <a:spAutoFit/>
          </a:bodyPr>
          <a:lstStyle/>
          <a:p>
            <a:pPr algn="ctr"/>
            <a:r>
              <a:rPr lang="en-US" sz="1400" b="1" dirty="0"/>
              <a:t>At no time should amalgam waste be disposed of or flushed down the drain or toilet!</a:t>
            </a:r>
          </a:p>
        </p:txBody>
      </p:sp>
    </p:spTree>
    <p:extLst>
      <p:ext uri="{BB962C8B-B14F-4D97-AF65-F5344CB8AC3E}">
        <p14:creationId xmlns:p14="http://schemas.microsoft.com/office/powerpoint/2010/main" val="124040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5012250"/>
            <a:ext cx="10607040" cy="590931"/>
          </a:xfrm>
        </p:spPr>
        <p:txBody>
          <a:bodyPr/>
          <a:lstStyle/>
          <a:p>
            <a:r>
              <a:rPr lang="en-GB" sz="3600" dirty="0"/>
              <a:t>Record Keeping Requirements</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144000" cy="913070"/>
          </a:xfrm>
        </p:spPr>
        <p:txBody>
          <a:bodyPr/>
          <a:lstStyle/>
          <a:p>
            <a:r>
              <a:rPr lang="en-GB" dirty="0"/>
              <a:t>Metro Water Recovery ~ Dental Amalgam Control Program</a:t>
            </a:r>
          </a:p>
          <a:p>
            <a:pPr>
              <a:spcBef>
                <a:spcPts val="0"/>
              </a:spcBef>
            </a:pPr>
            <a:r>
              <a:rPr lang="en-GB" sz="1400" dirty="0"/>
              <a:t>Rules &amp; Regulations, Section 6.16.1, CFR 441.50</a:t>
            </a:r>
          </a:p>
          <a:p>
            <a:endParaRPr lang="en-GB" dirty="0"/>
          </a:p>
        </p:txBody>
      </p:sp>
      <p:pic>
        <p:nvPicPr>
          <p:cNvPr id="4" name="Picture Placeholder 3">
            <a:extLst>
              <a:ext uri="{FF2B5EF4-FFF2-40B4-BE49-F238E27FC236}">
                <a16:creationId xmlns:a16="http://schemas.microsoft.com/office/drawing/2014/main" id="{A929DF0C-7244-4AFE-9519-5AA290A82C3F}"/>
              </a:ext>
            </a:extLst>
          </p:cNvPr>
          <p:cNvPicPr>
            <a:picLocks noGrp="1" noChangeAspect="1"/>
          </p:cNvPicPr>
          <p:nvPr>
            <p:ph type="pic" sz="quarter" idx="11"/>
          </p:nvPr>
        </p:nvPicPr>
        <p:blipFill>
          <a:blip r:embed="rId2"/>
          <a:srcRect t="19048" b="19048"/>
          <a:stretch>
            <a:fillRect/>
          </a:stretch>
        </p:blipFill>
        <p:spPr>
          <a:xfrm>
            <a:off x="-6169" y="9839"/>
            <a:ext cx="12191999" cy="3962400"/>
          </a:xfrm>
          <a:prstGeom prst="rect">
            <a:avLst/>
          </a:prstGeom>
        </p:spPr>
      </p:pic>
    </p:spTree>
    <p:extLst>
      <p:ext uri="{BB962C8B-B14F-4D97-AF65-F5344CB8AC3E}">
        <p14:creationId xmlns:p14="http://schemas.microsoft.com/office/powerpoint/2010/main" val="364242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Record Keeping Requirements</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0" indent="0">
              <a:buNone/>
            </a:pPr>
            <a:r>
              <a:rPr lang="en-US" dirty="0"/>
              <a:t>Excluding the One-Time Compliance Report which must be maintained as long as the dental facility is in operation or ownership is transferred, the following documentation shall be established and maintained in either physical or electronic format for no less than three(3) years and made available for Metro review upon request. </a:t>
            </a:r>
            <a:endParaRPr lang="en-GB" dirty="0"/>
          </a:p>
        </p:txBody>
      </p:sp>
      <p:sp>
        <p:nvSpPr>
          <p:cNvPr id="3" name="TextBox 2"/>
          <p:cNvSpPr txBox="1"/>
          <p:nvPr/>
        </p:nvSpPr>
        <p:spPr>
          <a:xfrm>
            <a:off x="802433" y="2703016"/>
            <a:ext cx="7968343" cy="329320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Documentation of all dates that collected dental amalgam is picked up or shipped for proper disposal in accordance with 40 CFR 261.5 (g)(3) including copies of receipts, manifests, and other documents that include the date(s) of the amalgam waste collection and the name of the permitted or licensed treatment storage or disposal facility receiving the amalgam retaining container.</a:t>
            </a:r>
          </a:p>
          <a:p>
            <a:pPr marL="285750" indent="-285750">
              <a:spcAft>
                <a:spcPts val="1200"/>
              </a:spcAft>
              <a:buFont typeface="Arial" panose="020B0604020202020204" pitchFamily="34" charset="0"/>
              <a:buChar char="•"/>
            </a:pPr>
            <a:r>
              <a:rPr lang="en-US" dirty="0"/>
              <a:t>Documentation of any repair or replacement of an amalgam separator or equivalent device, including the date, person(s) making the repair or replacement and a description of the repair or replacement (including make and model).</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38951" y="2458616"/>
            <a:ext cx="1758461" cy="2286000"/>
          </a:xfrm>
          <a:prstGeom prst="rect">
            <a:avLst/>
          </a:prstGeom>
          <a:ln>
            <a:solidFill>
              <a:schemeClr val="tx2"/>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62039" y="3820150"/>
            <a:ext cx="1758461" cy="2286000"/>
          </a:xfrm>
          <a:prstGeom prst="rect">
            <a:avLst/>
          </a:prstGeom>
          <a:ln>
            <a:solidFill>
              <a:schemeClr val="tx2"/>
            </a:solidFill>
          </a:ln>
        </p:spPr>
      </p:pic>
    </p:spTree>
    <p:extLst>
      <p:ext uri="{BB962C8B-B14F-4D97-AF65-F5344CB8AC3E}">
        <p14:creationId xmlns:p14="http://schemas.microsoft.com/office/powerpoint/2010/main" val="18183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244477"/>
            <a:ext cx="5170715" cy="1588127"/>
          </a:xfrm>
        </p:spPr>
        <p:txBody>
          <a:bodyPr/>
          <a:lstStyle/>
          <a:p>
            <a:r>
              <a:rPr lang="en-US" dirty="0"/>
              <a:t>Reporting Requirements &amp; Inspections </a:t>
            </a:r>
            <a:endParaRPr lang="en-GB" dirty="0"/>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9" y="2061165"/>
            <a:ext cx="5045529" cy="539422"/>
          </a:xfrm>
        </p:spPr>
        <p:txBody>
          <a:bodyPr/>
          <a:lstStyle/>
          <a:p>
            <a:r>
              <a:rPr lang="en-GB" sz="1800" b="0" dirty="0"/>
              <a:t>Metro Water Recovery ~ </a:t>
            </a:r>
          </a:p>
          <a:p>
            <a:pPr>
              <a:spcBef>
                <a:spcPts val="0"/>
              </a:spcBef>
              <a:spcAft>
                <a:spcPts val="600"/>
              </a:spcAft>
            </a:pPr>
            <a:r>
              <a:rPr lang="en-GB" sz="1800" b="0" dirty="0"/>
              <a:t>Dental Amalgam Control Program</a:t>
            </a:r>
          </a:p>
          <a:p>
            <a:pPr>
              <a:spcBef>
                <a:spcPts val="0"/>
              </a:spcBef>
            </a:pPr>
            <a:r>
              <a:rPr lang="en-GB" sz="1400" b="0" dirty="0"/>
              <a:t>Rules &amp; Regulations, Sections 6.16.1 and 6.25</a:t>
            </a:r>
          </a:p>
          <a:p>
            <a:pPr>
              <a:spcBef>
                <a:spcPts val="0"/>
              </a:spcBef>
            </a:pPr>
            <a:r>
              <a:rPr lang="en-GB" sz="1400" b="0" dirty="0"/>
              <a:t>CFR 441.10 &amp; 441.50</a:t>
            </a:r>
          </a:p>
        </p:txBody>
      </p:sp>
      <p:pic>
        <p:nvPicPr>
          <p:cNvPr id="23" name="Picture Placeholder 22" descr="Right side image placeholder">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descr="Slide number background block">
            <a:extLst>
              <a:ext uri="{FF2B5EF4-FFF2-40B4-BE49-F238E27FC236}">
                <a16:creationId xmlns:a16="http://schemas.microsoft.com/office/drawing/2014/main" id="{61E397FF-5106-4C31-8E91-796AEA20258E}"/>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13</a:t>
            </a:fld>
            <a:endParaRPr lang="en-GB" b="1" dirty="0">
              <a:solidFill>
                <a:schemeClr val="bg1"/>
              </a:solidFill>
            </a:endParaRPr>
          </a:p>
        </p:txBody>
      </p:sp>
      <p:sp>
        <p:nvSpPr>
          <p:cNvPr id="2" name="Text Placeholder 1"/>
          <p:cNvSpPr>
            <a:spLocks noGrp="1"/>
          </p:cNvSpPr>
          <p:nvPr>
            <p:ph type="body" sz="quarter" idx="17"/>
          </p:nvPr>
        </p:nvSpPr>
        <p:spPr>
          <a:xfrm>
            <a:off x="571499" y="3163078"/>
            <a:ext cx="5045529" cy="3107092"/>
          </a:xfrm>
        </p:spPr>
        <p:txBody>
          <a:bodyPr/>
          <a:lstStyle/>
          <a:p>
            <a:pPr lvl="1"/>
            <a:r>
              <a:rPr lang="en-US" sz="1800" dirty="0"/>
              <a:t>Compliance Reporting</a:t>
            </a:r>
          </a:p>
          <a:p>
            <a:pPr lvl="1"/>
            <a:r>
              <a:rPr lang="en-US" sz="1800" dirty="0"/>
              <a:t>De Minimus and Exempt Facilities</a:t>
            </a:r>
          </a:p>
          <a:p>
            <a:pPr lvl="1"/>
            <a:r>
              <a:rPr lang="en-US" sz="1800" dirty="0"/>
              <a:t>Inspections</a:t>
            </a:r>
          </a:p>
          <a:p>
            <a:pPr lvl="1"/>
            <a:r>
              <a:rPr lang="en-US" sz="1800" dirty="0"/>
              <a:t>Right of Entry</a:t>
            </a:r>
          </a:p>
          <a:p>
            <a:pPr lvl="1"/>
            <a:r>
              <a:rPr lang="en-US" sz="1800" dirty="0"/>
              <a:t>Non-Compliance</a:t>
            </a:r>
          </a:p>
        </p:txBody>
      </p:sp>
    </p:spTree>
    <p:extLst>
      <p:ext uri="{BB962C8B-B14F-4D97-AF65-F5344CB8AC3E}">
        <p14:creationId xmlns:p14="http://schemas.microsoft.com/office/powerpoint/2010/main" val="3727818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446314" y="1204209"/>
            <a:ext cx="4900386" cy="334508"/>
          </a:xfrm>
        </p:spPr>
        <p:txBody>
          <a:bodyPr/>
          <a:lstStyle/>
          <a:p>
            <a:r>
              <a:rPr lang="da-DK" dirty="0">
                <a:solidFill>
                  <a:srgbClr val="03556D"/>
                </a:solidFill>
              </a:rPr>
              <a:t>Compliance</a:t>
            </a:r>
            <a:r>
              <a:rPr lang="da-DK" dirty="0"/>
              <a:t> Reporting</a:t>
            </a:r>
          </a:p>
        </p:txBody>
      </p:sp>
      <p:sp>
        <p:nvSpPr>
          <p:cNvPr id="15" name="Text Placeholder 14">
            <a:extLst>
              <a:ext uri="{FF2B5EF4-FFF2-40B4-BE49-F238E27FC236}">
                <a16:creationId xmlns:a16="http://schemas.microsoft.com/office/drawing/2014/main" id="{E16F1686-F366-46A5-AE17-1A563B77E882}"/>
              </a:ext>
            </a:extLst>
          </p:cNvPr>
          <p:cNvSpPr>
            <a:spLocks noGrp="1"/>
          </p:cNvSpPr>
          <p:nvPr>
            <p:ph type="body" sz="quarter" idx="15"/>
          </p:nvPr>
        </p:nvSpPr>
        <p:spPr>
          <a:xfrm>
            <a:off x="6720114" y="1204209"/>
            <a:ext cx="4900386" cy="334508"/>
          </a:xfrm>
        </p:spPr>
        <p:txBody>
          <a:bodyPr/>
          <a:lstStyle/>
          <a:p>
            <a:r>
              <a:rPr lang="en-GB" dirty="0">
                <a:solidFill>
                  <a:srgbClr val="145C72"/>
                </a:solidFill>
              </a:rPr>
              <a:t>De Minimus and Exempt Facilities</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446314" y="1651780"/>
            <a:ext cx="4900386" cy="4999886"/>
          </a:xfrm>
        </p:spPr>
        <p:txBody>
          <a:bodyPr/>
          <a:lstStyle/>
          <a:p>
            <a:r>
              <a:rPr lang="en-US" sz="1300" b="1" dirty="0"/>
              <a:t>All dental facilities </a:t>
            </a:r>
            <a:r>
              <a:rPr lang="en-US" sz="1300" dirty="0"/>
              <a:t>~ a One-Time Compliance Report must be submitted to Metro </a:t>
            </a:r>
            <a:r>
              <a:rPr lang="en-US" sz="1300" u="sng" dirty="0"/>
              <a:t>no later than 90 days </a:t>
            </a:r>
            <a:r>
              <a:rPr lang="en-US" sz="1300" dirty="0"/>
              <a:t>following the commencement of discharge to Metro.</a:t>
            </a:r>
          </a:p>
          <a:p>
            <a:r>
              <a:rPr lang="en-US" sz="1300" b="1" dirty="0"/>
              <a:t>Signatory Authority </a:t>
            </a:r>
            <a:r>
              <a:rPr lang="en-US" sz="1300" dirty="0"/>
              <a:t>~ One-Time Compliance Reports must be signed and certified by a responsible corporate officer, a general partner or proprietor if the dental discharger is a partnership or sole proprietorship, or a duly authorized representative.</a:t>
            </a:r>
          </a:p>
          <a:p>
            <a:r>
              <a:rPr lang="en-US" sz="1300" b="1" dirty="0"/>
              <a:t>O&amp;M Plans </a:t>
            </a:r>
            <a:r>
              <a:rPr lang="en-US" sz="1300" dirty="0"/>
              <a:t>~ One-Time Compliance Reports (non-exempt) must include a copy of the dental facility’s O&amp;M Plan, which must explain the practices employed by the facility to ensure proper operation and maintenance in accordance with 40 CFR 441.30 or 441.40.</a:t>
            </a:r>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6720114" y="1651780"/>
            <a:ext cx="4900386" cy="5346179"/>
          </a:xfrm>
        </p:spPr>
        <p:txBody>
          <a:bodyPr/>
          <a:lstStyle/>
          <a:p>
            <a:pPr>
              <a:spcBef>
                <a:spcPts val="1200"/>
              </a:spcBef>
            </a:pPr>
            <a:r>
              <a:rPr lang="en-US" sz="1300" b="1" dirty="0"/>
              <a:t>De Minimus facilities </a:t>
            </a:r>
            <a:r>
              <a:rPr lang="en-US" sz="1300" dirty="0"/>
              <a:t>include those that </a:t>
            </a:r>
            <a:r>
              <a:rPr lang="en-US" sz="1300" b="1" dirty="0">
                <a:solidFill>
                  <a:srgbClr val="79AE02"/>
                </a:solidFill>
              </a:rPr>
              <a:t>do not place any amalgam</a:t>
            </a:r>
            <a:r>
              <a:rPr lang="en-US" sz="1300" dirty="0"/>
              <a:t>, and whose removal of amalgam and teeth with amalgam comprises </a:t>
            </a:r>
            <a:r>
              <a:rPr lang="en-US" sz="1300" b="1" dirty="0">
                <a:solidFill>
                  <a:srgbClr val="79AE02"/>
                </a:solidFill>
              </a:rPr>
              <a:t>less than 5% </a:t>
            </a:r>
            <a:r>
              <a:rPr lang="en-US" sz="1300" dirty="0"/>
              <a:t>of the dental facility’s business. </a:t>
            </a:r>
          </a:p>
          <a:p>
            <a:r>
              <a:rPr lang="en-US" sz="1300" b="1" dirty="0"/>
              <a:t>Exempt facilities </a:t>
            </a:r>
            <a:r>
              <a:rPr lang="en-US" sz="1300" dirty="0"/>
              <a:t>are those that </a:t>
            </a:r>
            <a:r>
              <a:rPr lang="en-US" sz="1300" i="1" u="sng" dirty="0"/>
              <a:t>exclusively</a:t>
            </a:r>
            <a:r>
              <a:rPr lang="en-US" sz="1300" dirty="0"/>
              <a:t> practice one or more of the following:</a:t>
            </a:r>
          </a:p>
          <a:p>
            <a:pPr marL="285750" indent="-285750">
              <a:spcBef>
                <a:spcPts val="600"/>
              </a:spcBef>
              <a:buFont typeface="Arial" panose="020B0604020202020204" pitchFamily="34" charset="0"/>
              <a:buChar char="•"/>
            </a:pPr>
            <a:r>
              <a:rPr lang="en-US" sz="1300" dirty="0"/>
              <a:t>Oral Pathology</a:t>
            </a:r>
          </a:p>
          <a:p>
            <a:pPr marL="285750" indent="-285750">
              <a:spcBef>
                <a:spcPts val="0"/>
              </a:spcBef>
              <a:buFont typeface="Arial" panose="020B0604020202020204" pitchFamily="34" charset="0"/>
              <a:buChar char="•"/>
            </a:pPr>
            <a:r>
              <a:rPr lang="en-US" sz="1300" dirty="0"/>
              <a:t>Oral and Maxillofacial radiology</a:t>
            </a:r>
          </a:p>
          <a:p>
            <a:pPr marL="285750" indent="-285750">
              <a:spcBef>
                <a:spcPts val="0"/>
              </a:spcBef>
              <a:buFont typeface="Arial" panose="020B0604020202020204" pitchFamily="34" charset="0"/>
              <a:buChar char="•"/>
            </a:pPr>
            <a:r>
              <a:rPr lang="en-US" sz="1300" dirty="0"/>
              <a:t>Oral and maxillofacial surgery</a:t>
            </a:r>
          </a:p>
          <a:p>
            <a:pPr marL="285750" indent="-285750">
              <a:spcBef>
                <a:spcPts val="0"/>
              </a:spcBef>
              <a:buFont typeface="Arial" panose="020B0604020202020204" pitchFamily="34" charset="0"/>
              <a:buChar char="•"/>
            </a:pPr>
            <a:r>
              <a:rPr lang="en-US" sz="1300" dirty="0"/>
              <a:t>Orthodontics</a:t>
            </a:r>
          </a:p>
          <a:p>
            <a:pPr marL="285750" indent="-285750">
              <a:spcBef>
                <a:spcPts val="0"/>
              </a:spcBef>
              <a:buFont typeface="Arial" panose="020B0604020202020204" pitchFamily="34" charset="0"/>
              <a:buChar char="•"/>
            </a:pPr>
            <a:r>
              <a:rPr lang="en-US" sz="1300" dirty="0"/>
              <a:t>Periodontics</a:t>
            </a:r>
          </a:p>
          <a:p>
            <a:pPr marL="285750" indent="-285750">
              <a:spcBef>
                <a:spcPts val="0"/>
              </a:spcBef>
              <a:buFont typeface="Arial" panose="020B0604020202020204" pitchFamily="34" charset="0"/>
              <a:buChar char="•"/>
            </a:pPr>
            <a:r>
              <a:rPr lang="en-US" sz="1300" dirty="0"/>
              <a:t>Prosthodontics</a:t>
            </a:r>
          </a:p>
          <a:p>
            <a:pPr marL="285750" indent="-285750">
              <a:spcBef>
                <a:spcPts val="0"/>
              </a:spcBef>
              <a:buFont typeface="Arial" panose="020B0604020202020204" pitchFamily="34" charset="0"/>
              <a:buChar char="•"/>
            </a:pPr>
            <a:r>
              <a:rPr lang="en-US" sz="1300" dirty="0"/>
              <a:t>Mobile Dental facilities</a:t>
            </a:r>
          </a:p>
          <a:p>
            <a:r>
              <a:rPr lang="en-US" sz="1300" b="1" dirty="0"/>
              <a:t>Exempt dental facilities </a:t>
            </a:r>
            <a:r>
              <a:rPr lang="en-US" sz="1300" dirty="0"/>
              <a:t>meeting the above criteria ~ a One-Time Compliance Report must be submitted to Metro </a:t>
            </a:r>
            <a:r>
              <a:rPr lang="en-US" sz="1300" u="sng" dirty="0"/>
              <a:t>no later than 90 days </a:t>
            </a:r>
            <a:r>
              <a:rPr lang="en-US" sz="1300" dirty="0"/>
              <a:t>following the commencement of discharge to Metro.</a:t>
            </a:r>
          </a:p>
          <a:p>
            <a:r>
              <a:rPr lang="en-US" sz="1300" b="1" dirty="0"/>
              <a:t>Signatory Authority </a:t>
            </a:r>
            <a:r>
              <a:rPr lang="en-US" sz="1300" dirty="0"/>
              <a:t>~ One-Time Compliance Reports must be signed and certified by a responsible corporate officer, a general partner or proprietor if the dental discharger is a partnership or sole proprietorship, or a duly authorized representative.</a:t>
            </a:r>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Reporting Requirements &amp; Inspections</a:t>
            </a:r>
            <a:endParaRPr lang="en-GB" dirty="0"/>
          </a:p>
        </p:txBody>
      </p:sp>
    </p:spTree>
    <p:extLst>
      <p:ext uri="{BB962C8B-B14F-4D97-AF65-F5344CB8AC3E}">
        <p14:creationId xmlns:p14="http://schemas.microsoft.com/office/powerpoint/2010/main" val="165142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446314" y="1317272"/>
            <a:ext cx="4900386" cy="334508"/>
          </a:xfrm>
        </p:spPr>
        <p:txBody>
          <a:bodyPr/>
          <a:lstStyle/>
          <a:p>
            <a:r>
              <a:rPr lang="da-DK" dirty="0">
                <a:solidFill>
                  <a:srgbClr val="014E52"/>
                </a:solidFill>
              </a:rPr>
              <a:t>Inspections</a:t>
            </a:r>
          </a:p>
        </p:txBody>
      </p:sp>
      <p:sp>
        <p:nvSpPr>
          <p:cNvPr id="15" name="Text Placeholder 14">
            <a:extLst>
              <a:ext uri="{FF2B5EF4-FFF2-40B4-BE49-F238E27FC236}">
                <a16:creationId xmlns:a16="http://schemas.microsoft.com/office/drawing/2014/main" id="{E16F1686-F366-46A5-AE17-1A563B77E882}"/>
              </a:ext>
            </a:extLst>
          </p:cNvPr>
          <p:cNvSpPr>
            <a:spLocks noGrp="1"/>
          </p:cNvSpPr>
          <p:nvPr>
            <p:ph type="body" sz="quarter" idx="15"/>
          </p:nvPr>
        </p:nvSpPr>
        <p:spPr>
          <a:xfrm>
            <a:off x="6608147" y="1276020"/>
            <a:ext cx="4900386" cy="334508"/>
          </a:xfrm>
        </p:spPr>
        <p:txBody>
          <a:bodyPr/>
          <a:lstStyle/>
          <a:p>
            <a:r>
              <a:rPr lang="en-GB" dirty="0">
                <a:solidFill>
                  <a:srgbClr val="03556D"/>
                </a:solidFill>
              </a:rPr>
              <a:t>Right of Entry</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446313" y="1651780"/>
            <a:ext cx="5226699" cy="4999885"/>
          </a:xfrm>
        </p:spPr>
        <p:txBody>
          <a:bodyPr/>
          <a:lstStyle/>
          <a:p>
            <a:r>
              <a:rPr lang="en-US" dirty="0"/>
              <a:t>Metro staff will periodically perform inspections at your facility to verify compliance with Metro’s Dental Amalgam Control Program.</a:t>
            </a:r>
          </a:p>
          <a:p>
            <a:pPr>
              <a:spcAft>
                <a:spcPts val="600"/>
              </a:spcAft>
            </a:pPr>
            <a:r>
              <a:rPr lang="en-US" dirty="0"/>
              <a:t>Inspection components include:</a:t>
            </a:r>
          </a:p>
          <a:p>
            <a:pPr marL="285750" indent="-285750">
              <a:lnSpc>
                <a:spcPct val="100000"/>
              </a:lnSpc>
              <a:spcBef>
                <a:spcPts val="0"/>
              </a:spcBef>
              <a:spcAft>
                <a:spcPts val="600"/>
              </a:spcAft>
              <a:buFont typeface="Arial" panose="020B0604020202020204" pitchFamily="34" charset="0"/>
              <a:buChar char="•"/>
            </a:pPr>
            <a:r>
              <a:rPr lang="en-US" dirty="0"/>
              <a:t>Amalgam separator(s) and related plumbing, as well as chair-side traps and vacuum pumps.</a:t>
            </a:r>
          </a:p>
          <a:p>
            <a:pPr marL="285750" indent="-285750">
              <a:lnSpc>
                <a:spcPct val="100000"/>
              </a:lnSpc>
              <a:spcBef>
                <a:spcPts val="0"/>
              </a:spcBef>
              <a:spcAft>
                <a:spcPts val="600"/>
              </a:spcAft>
              <a:buFont typeface="Arial" panose="020B0604020202020204" pitchFamily="34" charset="0"/>
              <a:buChar char="•"/>
            </a:pPr>
            <a:r>
              <a:rPr lang="en-US" dirty="0"/>
              <a:t>Implementation of Best Management Practices (BMPs).</a:t>
            </a:r>
          </a:p>
          <a:p>
            <a:pPr marL="285750" indent="-285750">
              <a:lnSpc>
                <a:spcPct val="100000"/>
              </a:lnSpc>
              <a:spcBef>
                <a:spcPts val="0"/>
              </a:spcBef>
              <a:spcAft>
                <a:spcPts val="600"/>
              </a:spcAft>
              <a:buFont typeface="Arial" panose="020B0604020202020204" pitchFamily="34" charset="0"/>
              <a:buChar char="•"/>
            </a:pPr>
            <a:r>
              <a:rPr lang="en-US" dirty="0"/>
              <a:t>Verify type of amalgam used (bulk mercury must not be used).</a:t>
            </a:r>
          </a:p>
          <a:p>
            <a:pPr marL="285750" indent="-285750">
              <a:lnSpc>
                <a:spcPct val="100000"/>
              </a:lnSpc>
              <a:spcBef>
                <a:spcPts val="0"/>
              </a:spcBef>
              <a:spcAft>
                <a:spcPts val="600"/>
              </a:spcAft>
              <a:buFont typeface="Arial" panose="020B0604020202020204" pitchFamily="34" charset="0"/>
              <a:buChar char="•"/>
            </a:pPr>
            <a:r>
              <a:rPr lang="en-US" dirty="0"/>
              <a:t>Maintenance records and waste manifests.</a:t>
            </a:r>
          </a:p>
          <a:p>
            <a:pPr marL="285750" indent="-285750">
              <a:lnSpc>
                <a:spcPct val="100000"/>
              </a:lnSpc>
              <a:spcBef>
                <a:spcPts val="0"/>
              </a:spcBef>
              <a:spcAft>
                <a:spcPts val="600"/>
              </a:spcAft>
              <a:buFont typeface="Arial" panose="020B0604020202020204" pitchFamily="34" charset="0"/>
              <a:buChar char="•"/>
            </a:pPr>
            <a:r>
              <a:rPr lang="en-US" dirty="0"/>
              <a:t>Monthly visual amalgam separator inspection logs</a:t>
            </a:r>
          </a:p>
          <a:p>
            <a:pPr marL="285750" indent="-285750">
              <a:lnSpc>
                <a:spcPct val="100000"/>
              </a:lnSpc>
              <a:spcBef>
                <a:spcPts val="0"/>
              </a:spcBef>
              <a:spcAft>
                <a:spcPts val="600"/>
              </a:spcAft>
              <a:buFont typeface="Arial" panose="020B0604020202020204" pitchFamily="34" charset="0"/>
              <a:buChar char="•"/>
            </a:pPr>
            <a:r>
              <a:rPr lang="en-US" dirty="0"/>
              <a:t>Operations &amp; Maintenance Plan</a:t>
            </a:r>
          </a:p>
          <a:p>
            <a:pPr marL="285750" indent="-285750">
              <a:lnSpc>
                <a:spcPct val="100000"/>
              </a:lnSpc>
              <a:spcBef>
                <a:spcPts val="0"/>
              </a:spcBef>
              <a:spcAft>
                <a:spcPts val="600"/>
              </a:spcAft>
              <a:buFont typeface="Arial" panose="020B0604020202020204" pitchFamily="34" charset="0"/>
              <a:buChar char="•"/>
            </a:pPr>
            <a:r>
              <a:rPr lang="en-US" dirty="0"/>
              <a:t>Employee amalgam-handling training logs.</a:t>
            </a:r>
          </a:p>
          <a:p>
            <a:pPr marL="285750" indent="-285750">
              <a:lnSpc>
                <a:spcPct val="100000"/>
              </a:lnSpc>
              <a:spcBef>
                <a:spcPts val="0"/>
              </a:spcBef>
              <a:spcAft>
                <a:spcPts val="600"/>
              </a:spcAft>
              <a:buFont typeface="Arial" panose="020B0604020202020204" pitchFamily="34" charset="0"/>
              <a:buChar char="•"/>
            </a:pPr>
            <a:r>
              <a:rPr lang="en-US" dirty="0"/>
              <a:t>The use of only non-chlorine, non-oxidizing, neutral (pH 6-8) line cleaners.</a:t>
            </a:r>
          </a:p>
          <a:p>
            <a:pPr marL="285750" indent="-285750">
              <a:lnSpc>
                <a:spcPct val="100000"/>
              </a:lnSpc>
              <a:spcBef>
                <a:spcPts val="0"/>
              </a:spcBef>
              <a:spcAft>
                <a:spcPts val="600"/>
              </a:spcAft>
              <a:buFont typeface="Arial" panose="020B0604020202020204" pitchFamily="34" charset="0"/>
              <a:buChar char="•"/>
            </a:pPr>
            <a:r>
              <a:rPr lang="en-US" dirty="0"/>
              <a:t>Scrap and waste amalgam storage and recycling.</a:t>
            </a:r>
          </a:p>
          <a:p>
            <a:pPr marL="285750" indent="-285750">
              <a:lnSpc>
                <a:spcPct val="100000"/>
              </a:lnSpc>
              <a:spcBef>
                <a:spcPts val="0"/>
              </a:spcBef>
              <a:spcAft>
                <a:spcPts val="600"/>
              </a:spcAft>
              <a:buFont typeface="Arial" panose="020B0604020202020204" pitchFamily="34" charset="0"/>
              <a:buChar char="•"/>
            </a:pPr>
            <a:r>
              <a:rPr lang="en-US" dirty="0"/>
              <a:t>Any other processes with discharge to the sanitary sewer.</a:t>
            </a:r>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6608147" y="1606860"/>
            <a:ext cx="4900386" cy="1054098"/>
          </a:xfrm>
        </p:spPr>
        <p:txBody>
          <a:bodyPr/>
          <a:lstStyle/>
          <a:p>
            <a:r>
              <a:rPr lang="en-US" dirty="0"/>
              <a:t>Metro may conduct inspections of the facility and examine and copy any records to be maintained by this facility to determine compliance with the conditions of our Rules &amp; Regulations, per CFR 403.8(f)(1)(v) &amp; Colorado State Pretreatment Regulations 63.9.E(1)(f).</a:t>
            </a:r>
          </a:p>
          <a:p>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5"/>
            <a:ext cx="11174186" cy="867930"/>
          </a:xfrm>
        </p:spPr>
        <p:txBody>
          <a:bodyPr/>
          <a:lstStyle/>
          <a:p>
            <a:r>
              <a:rPr lang="en-US" dirty="0"/>
              <a:t>Reporting Requirements &amp; Inspections</a:t>
            </a:r>
            <a:br>
              <a:rPr lang="en-US" dirty="0"/>
            </a:br>
            <a:r>
              <a:rPr lang="en-US" sz="2000" b="0" dirty="0">
                <a:solidFill>
                  <a:schemeClr val="accent2">
                    <a:lumMod val="75000"/>
                  </a:schemeClr>
                </a:solidFill>
              </a:rPr>
              <a:t>(Continued) </a:t>
            </a:r>
            <a:endParaRPr lang="en-GB" sz="2000" b="0" dirty="0"/>
          </a:p>
        </p:txBody>
      </p:sp>
      <p:sp>
        <p:nvSpPr>
          <p:cNvPr id="7" name="Text Placeholder 14">
            <a:extLst>
              <a:ext uri="{FF2B5EF4-FFF2-40B4-BE49-F238E27FC236}">
                <a16:creationId xmlns:a16="http://schemas.microsoft.com/office/drawing/2014/main" id="{E16F1686-F366-46A5-AE17-1A563B77E882}"/>
              </a:ext>
            </a:extLst>
          </p:cNvPr>
          <p:cNvSpPr txBox="1">
            <a:spLocks/>
          </p:cNvSpPr>
          <p:nvPr/>
        </p:nvSpPr>
        <p:spPr>
          <a:xfrm>
            <a:off x="6608147" y="2991798"/>
            <a:ext cx="4900386" cy="334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3556D"/>
                </a:solidFill>
              </a:rPr>
              <a:t>Non-Compliance</a:t>
            </a:r>
          </a:p>
        </p:txBody>
      </p:sp>
      <p:sp>
        <p:nvSpPr>
          <p:cNvPr id="9" name="Text Placeholder 15">
            <a:extLst>
              <a:ext uri="{FF2B5EF4-FFF2-40B4-BE49-F238E27FC236}">
                <a16:creationId xmlns:a16="http://schemas.microsoft.com/office/drawing/2014/main" id="{DDA9F97E-A6B3-4444-90E9-E7CE786F821B}"/>
              </a:ext>
            </a:extLst>
          </p:cNvPr>
          <p:cNvSpPr txBox="1">
            <a:spLocks/>
          </p:cNvSpPr>
          <p:nvPr/>
        </p:nvSpPr>
        <p:spPr>
          <a:xfrm>
            <a:off x="6608147" y="3335148"/>
            <a:ext cx="4900386" cy="1815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Non-compliance with the conditions of Metro’s Rules &amp; Regulations may subject the facility to enforcement actions as deemed appropriate, per Metro’s Enforcement Response Plan (ERP), Tables 10.1a and 10.1b.  Legal authority to apply and enforce these requirements is also outlined in the Clean Water Act, Sections 307(b) and (c) and 402(b)(8) (Appendix A).</a:t>
            </a:r>
            <a:endParaRPr lang="en-GB" dirty="0"/>
          </a:p>
        </p:txBody>
      </p:sp>
    </p:spTree>
    <p:extLst>
      <p:ext uri="{BB962C8B-B14F-4D97-AF65-F5344CB8AC3E}">
        <p14:creationId xmlns:p14="http://schemas.microsoft.com/office/powerpoint/2010/main" val="138750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Large full slide image">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0" y="0"/>
            <a:ext cx="12191999" cy="6858000"/>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t>Quiz</a:t>
            </a:r>
            <a:endParaRPr lang="en-GB" dirty="0"/>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5610170"/>
            <a:ext cx="9666514" cy="221599"/>
          </a:xfrm>
        </p:spPr>
        <p:txBody>
          <a:bodyPr/>
          <a:lstStyle/>
          <a:p>
            <a:r>
              <a:rPr lang="en-GB" b="1" dirty="0"/>
              <a:t>Metro Water Recovery ~ Dental Amalgam Control Program</a:t>
            </a:r>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16</a:t>
            </a:fld>
            <a:endParaRPr lang="en-GB" b="1" dirty="0">
              <a:solidFill>
                <a:schemeClr val="bg1"/>
              </a:solidFill>
            </a:endParaRPr>
          </a:p>
        </p:txBody>
      </p:sp>
    </p:spTree>
    <p:extLst>
      <p:ext uri="{BB962C8B-B14F-4D97-AF65-F5344CB8AC3E}">
        <p14:creationId xmlns:p14="http://schemas.microsoft.com/office/powerpoint/2010/main" val="2190611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a:t>
            </a:r>
            <a:br>
              <a:rPr lang="en-US" sz="2000" dirty="0"/>
            </a:br>
            <a:r>
              <a:rPr lang="en-US" sz="2000" b="0" dirty="0">
                <a:solidFill>
                  <a:schemeClr val="accent3">
                    <a:lumMod val="90000"/>
                    <a:lumOff val="10000"/>
                  </a:schemeClr>
                </a:solidFill>
              </a:rPr>
              <a:t>(See Slides 22 - 24 for answers)</a:t>
            </a:r>
            <a:endParaRPr lang="en-GB" sz="2000" b="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342900" indent="-342900">
              <a:spcBef>
                <a:spcPts val="0"/>
              </a:spcBef>
              <a:spcAft>
                <a:spcPts val="600"/>
              </a:spcAft>
              <a:buFont typeface="+mj-lt"/>
              <a:buAutoNum type="arabicPeriod"/>
            </a:pPr>
            <a:r>
              <a:rPr lang="en-US" sz="1600" dirty="0"/>
              <a:t>How often should your amalgam separator(s) be visually inspected and logged by a member of your staff?</a:t>
            </a:r>
          </a:p>
          <a:p>
            <a:pPr marL="457200" lvl="1" indent="0">
              <a:spcBef>
                <a:spcPts val="0"/>
              </a:spcBef>
              <a:spcAft>
                <a:spcPts val="600"/>
              </a:spcAft>
              <a:buNone/>
            </a:pPr>
            <a:r>
              <a:rPr lang="en-US" sz="1400" dirty="0">
                <a:solidFill>
                  <a:srgbClr val="1DA9BF"/>
                </a:solidFill>
              </a:rPr>
              <a:t>	A.  Daily?          B.  Weekly?          C.  Monthly?          D.  Annually?</a:t>
            </a:r>
          </a:p>
          <a:p>
            <a:pPr marL="342900" indent="-342900">
              <a:spcBef>
                <a:spcPts val="1200"/>
              </a:spcBef>
              <a:spcAft>
                <a:spcPts val="600"/>
              </a:spcAft>
              <a:buFont typeface="+mj-lt"/>
              <a:buAutoNum type="arabicPeriod"/>
            </a:pPr>
            <a:r>
              <a:rPr lang="en-US" sz="1600" dirty="0"/>
              <a:t>When should you replace your amalgam separator collection canister?</a:t>
            </a:r>
          </a:p>
          <a:p>
            <a:pPr marL="0" indent="0">
              <a:spcBef>
                <a:spcPts val="0"/>
              </a:spcBef>
              <a:spcAft>
                <a:spcPts val="600"/>
              </a:spcAft>
              <a:buNone/>
            </a:pPr>
            <a:r>
              <a:rPr lang="en-US" sz="1600" dirty="0">
                <a:solidFill>
                  <a:srgbClr val="1DA9BF"/>
                </a:solidFill>
              </a:rPr>
              <a:t>	</a:t>
            </a:r>
            <a:r>
              <a:rPr lang="en-US" sz="1400" dirty="0">
                <a:solidFill>
                  <a:srgbClr val="1DA9BF"/>
                </a:solidFill>
              </a:rPr>
              <a:t>A.  When my sales guy says so</a:t>
            </a:r>
          </a:p>
          <a:p>
            <a:pPr marL="0" indent="0">
              <a:spcBef>
                <a:spcPts val="0"/>
              </a:spcBef>
              <a:spcAft>
                <a:spcPts val="600"/>
              </a:spcAft>
              <a:buNone/>
            </a:pPr>
            <a:r>
              <a:rPr lang="en-US" sz="1400" dirty="0">
                <a:solidFill>
                  <a:srgbClr val="1DA9BF"/>
                </a:solidFill>
              </a:rPr>
              <a:t>	B.  Never</a:t>
            </a:r>
          </a:p>
          <a:p>
            <a:pPr marL="0" indent="0">
              <a:spcBef>
                <a:spcPts val="0"/>
              </a:spcBef>
              <a:spcAft>
                <a:spcPts val="600"/>
              </a:spcAft>
              <a:buNone/>
            </a:pPr>
            <a:r>
              <a:rPr lang="en-US" sz="1400" dirty="0">
                <a:solidFill>
                  <a:srgbClr val="1DA9BF"/>
                </a:solidFill>
              </a:rPr>
              <a:t>	C.  When solids reach the full line, or per the manufacturer’s recommendation, whichever comes first.</a:t>
            </a:r>
          </a:p>
          <a:p>
            <a:pPr marL="342900" indent="-342900">
              <a:spcBef>
                <a:spcPts val="1200"/>
              </a:spcBef>
              <a:spcAft>
                <a:spcPts val="600"/>
              </a:spcAft>
              <a:buFont typeface="+mj-lt"/>
              <a:buAutoNum type="arabicPeriod" startAt="3"/>
            </a:pPr>
            <a:r>
              <a:rPr lang="en-US" sz="1600" dirty="0"/>
              <a:t>In the event that your amalgam separator is not functioning properly, the amalgam separator must be repaired consistent with manufacturer instructions or replaced with a unit that meets the requirements of CFR 441.30 as soon as possible, but </a:t>
            </a:r>
            <a:r>
              <a:rPr lang="en-US" sz="1600" b="1" i="1" dirty="0"/>
              <a:t>no later than:</a:t>
            </a:r>
          </a:p>
          <a:p>
            <a:pPr marL="1257300" lvl="2" indent="-342900">
              <a:spcBef>
                <a:spcPts val="0"/>
              </a:spcBef>
              <a:spcAft>
                <a:spcPts val="600"/>
              </a:spcAft>
              <a:buAutoNum type="alphaUcPeriod"/>
            </a:pPr>
            <a:r>
              <a:rPr lang="en-US" i="1" dirty="0">
                <a:solidFill>
                  <a:srgbClr val="1DA9BF"/>
                </a:solidFill>
              </a:rPr>
              <a:t>10 business days after the malfunction is discovered</a:t>
            </a:r>
            <a:r>
              <a:rPr lang="en-US" dirty="0">
                <a:solidFill>
                  <a:srgbClr val="1DA9BF"/>
                </a:solidFill>
              </a:rPr>
              <a:t>.</a:t>
            </a:r>
          </a:p>
          <a:p>
            <a:pPr marL="1257300" lvl="2" indent="-342900">
              <a:spcBef>
                <a:spcPts val="0"/>
              </a:spcBef>
              <a:spcAft>
                <a:spcPts val="600"/>
              </a:spcAft>
              <a:buAutoNum type="alphaUcPeriod"/>
            </a:pPr>
            <a:r>
              <a:rPr lang="en-US" dirty="0">
                <a:solidFill>
                  <a:srgbClr val="1DA9BF"/>
                </a:solidFill>
              </a:rPr>
              <a:t>1 Month a</a:t>
            </a:r>
            <a:r>
              <a:rPr lang="en-US" i="1" dirty="0">
                <a:solidFill>
                  <a:srgbClr val="1DA9BF"/>
                </a:solidFill>
              </a:rPr>
              <a:t>fter the malfunction is discovered.</a:t>
            </a:r>
          </a:p>
          <a:p>
            <a:pPr marL="1257300" lvl="2" indent="-342900">
              <a:spcBef>
                <a:spcPts val="0"/>
              </a:spcBef>
              <a:spcAft>
                <a:spcPts val="600"/>
              </a:spcAft>
              <a:buAutoNum type="alphaUcPeriod"/>
            </a:pPr>
            <a:r>
              <a:rPr lang="en-US" i="1" dirty="0">
                <a:solidFill>
                  <a:srgbClr val="1DA9BF"/>
                </a:solidFill>
              </a:rPr>
              <a:t>90 days after the malfunction is discovered.</a:t>
            </a:r>
            <a:endParaRPr lang="en-US" dirty="0">
              <a:solidFill>
                <a:srgbClr val="1DA9BF"/>
              </a:solidFill>
            </a:endParaRPr>
          </a:p>
          <a:p>
            <a:pPr marL="342900" indent="-342900">
              <a:spcBef>
                <a:spcPts val="1200"/>
              </a:spcBef>
              <a:spcAft>
                <a:spcPts val="600"/>
              </a:spcAft>
              <a:buFont typeface="+mj-lt"/>
              <a:buAutoNum type="arabicPeriod" startAt="4"/>
            </a:pPr>
            <a:r>
              <a:rPr lang="en-US" sz="1600" dirty="0"/>
              <a:t>It is okay to rinse screens, filters, traps, amalgam separators or any other amalgam-containing equipment over sinks or drains.</a:t>
            </a:r>
          </a:p>
          <a:p>
            <a:pPr marL="0" indent="0">
              <a:spcBef>
                <a:spcPts val="0"/>
              </a:spcBef>
              <a:spcAft>
                <a:spcPts val="0"/>
              </a:spcAft>
              <a:buNone/>
            </a:pPr>
            <a:r>
              <a:rPr lang="en-US" sz="1400" dirty="0"/>
              <a:t>	</a:t>
            </a:r>
            <a:r>
              <a:rPr lang="en-US" sz="1400" dirty="0">
                <a:solidFill>
                  <a:srgbClr val="1DA9BF"/>
                </a:solidFill>
              </a:rPr>
              <a:t>A. True		B. False</a:t>
            </a:r>
          </a:p>
          <a:p>
            <a:pPr marL="342900" indent="-342900">
              <a:spcBef>
                <a:spcPts val="0"/>
              </a:spcBef>
              <a:spcAft>
                <a:spcPts val="600"/>
              </a:spcAft>
              <a:buFont typeface="+mj-lt"/>
              <a:buAutoNum type="arabicPeriod"/>
            </a:pPr>
            <a:endParaRPr lang="en-US" dirty="0"/>
          </a:p>
        </p:txBody>
      </p:sp>
    </p:spTree>
    <p:extLst>
      <p:ext uri="{BB962C8B-B14F-4D97-AF65-F5344CB8AC3E}">
        <p14:creationId xmlns:p14="http://schemas.microsoft.com/office/powerpoint/2010/main" val="394935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a:t>
            </a:r>
            <a:br>
              <a:rPr lang="en-US" sz="2000" dirty="0"/>
            </a:br>
            <a:r>
              <a:rPr lang="en-US" sz="2000" b="0" dirty="0">
                <a:solidFill>
                  <a:schemeClr val="accent3">
                    <a:lumMod val="90000"/>
                    <a:lumOff val="10000"/>
                  </a:schemeClr>
                </a:solidFill>
              </a:rPr>
              <a:t>(See Slides 22 - 24 for answers)</a:t>
            </a:r>
            <a:endParaRPr lang="en-GB" sz="2000" b="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0" lvl="0" indent="0">
              <a:spcBef>
                <a:spcPts val="0"/>
              </a:spcBef>
              <a:spcAft>
                <a:spcPts val="600"/>
              </a:spcAft>
              <a:buNone/>
            </a:pPr>
            <a:r>
              <a:rPr lang="en-US" sz="1600" dirty="0">
                <a:solidFill>
                  <a:prstClr val="black">
                    <a:lumMod val="75000"/>
                    <a:lumOff val="25000"/>
                  </a:prstClr>
                </a:solidFill>
              </a:rPr>
              <a:t>5.  Regulations now specify that line cleaners must now have a pH between:</a:t>
            </a:r>
          </a:p>
          <a:p>
            <a:pPr marL="0" lvl="0" indent="0">
              <a:spcBef>
                <a:spcPts val="0"/>
              </a:spcBef>
              <a:spcAft>
                <a:spcPts val="600"/>
              </a:spcAft>
              <a:buNone/>
            </a:pPr>
            <a:r>
              <a:rPr lang="en-US" sz="1400" dirty="0">
                <a:solidFill>
                  <a:srgbClr val="1DA9BF"/>
                </a:solidFill>
              </a:rPr>
              <a:t>	A.  0-10 pH          B.  5-9 pH          C.  6-8 pH          D.  Anything under 12 pH</a:t>
            </a:r>
          </a:p>
          <a:p>
            <a:pPr marL="0" indent="0">
              <a:spcBef>
                <a:spcPts val="1200"/>
              </a:spcBef>
              <a:spcAft>
                <a:spcPts val="600"/>
              </a:spcAft>
              <a:buNone/>
            </a:pPr>
            <a:r>
              <a:rPr lang="en-US" sz="1600" dirty="0"/>
              <a:t>6.  Contact and non-contact amalgam scrap may be disposed of using the following method:</a:t>
            </a:r>
          </a:p>
          <a:p>
            <a:pPr marL="1257300" lvl="2" indent="-342900">
              <a:spcBef>
                <a:spcPts val="0"/>
              </a:spcBef>
              <a:spcAft>
                <a:spcPts val="600"/>
              </a:spcAft>
              <a:buAutoNum type="alphaUcPeriod"/>
            </a:pPr>
            <a:r>
              <a:rPr lang="en-US" dirty="0">
                <a:solidFill>
                  <a:srgbClr val="1DA9BF"/>
                </a:solidFill>
              </a:rPr>
              <a:t>With Biohazard/Red Bag waste</a:t>
            </a:r>
          </a:p>
          <a:p>
            <a:pPr marL="1257300" lvl="2" indent="-342900">
              <a:spcBef>
                <a:spcPts val="0"/>
              </a:spcBef>
              <a:spcAft>
                <a:spcPts val="600"/>
              </a:spcAft>
              <a:buAutoNum type="alphaUcPeriod"/>
            </a:pPr>
            <a:r>
              <a:rPr lang="en-US" dirty="0">
                <a:solidFill>
                  <a:srgbClr val="1DA9BF"/>
                </a:solidFill>
              </a:rPr>
              <a:t>With municipal trash</a:t>
            </a:r>
          </a:p>
          <a:p>
            <a:pPr marL="1257300" lvl="2" indent="-342900">
              <a:spcBef>
                <a:spcPts val="0"/>
              </a:spcBef>
              <a:spcAft>
                <a:spcPts val="600"/>
              </a:spcAft>
              <a:buAutoNum type="alphaUcPeriod"/>
            </a:pPr>
            <a:r>
              <a:rPr lang="en-US" dirty="0">
                <a:solidFill>
                  <a:srgbClr val="1DA9BF"/>
                </a:solidFill>
              </a:rPr>
              <a:t>Must be salvaged and stored in structurally sound, tightly closed, and appropriately labeled containers for recycling.</a:t>
            </a:r>
          </a:p>
          <a:p>
            <a:pPr marL="0" indent="0">
              <a:spcBef>
                <a:spcPts val="1200"/>
              </a:spcBef>
              <a:spcAft>
                <a:spcPts val="600"/>
              </a:spcAft>
              <a:buNone/>
            </a:pPr>
            <a:r>
              <a:rPr lang="en-US" sz="1600" dirty="0"/>
              <a:t>7. Staff amalgam-handling training must be:</a:t>
            </a:r>
          </a:p>
          <a:p>
            <a:pPr marL="914400" lvl="2" indent="0">
              <a:spcBef>
                <a:spcPts val="0"/>
              </a:spcBef>
              <a:spcAft>
                <a:spcPts val="600"/>
              </a:spcAft>
              <a:buNone/>
            </a:pPr>
            <a:r>
              <a:rPr lang="en-US" dirty="0">
                <a:solidFill>
                  <a:srgbClr val="1DA9BF"/>
                </a:solidFill>
              </a:rPr>
              <a:t>A.  Done prior to hire.</a:t>
            </a:r>
          </a:p>
          <a:p>
            <a:pPr marL="914400" lvl="2" indent="0">
              <a:spcBef>
                <a:spcPts val="0"/>
              </a:spcBef>
              <a:spcAft>
                <a:spcPts val="600"/>
              </a:spcAft>
              <a:buNone/>
            </a:pPr>
            <a:r>
              <a:rPr lang="en-US" dirty="0">
                <a:solidFill>
                  <a:srgbClr val="1DA9BF"/>
                </a:solidFill>
              </a:rPr>
              <a:t>B.  Conducted and logged at least once in your office for each current and future employee.</a:t>
            </a:r>
          </a:p>
          <a:p>
            <a:pPr marL="914400" lvl="2" indent="0">
              <a:spcBef>
                <a:spcPts val="0"/>
              </a:spcBef>
              <a:spcAft>
                <a:spcPts val="600"/>
              </a:spcAft>
              <a:buNone/>
            </a:pPr>
            <a:r>
              <a:rPr lang="en-US" dirty="0">
                <a:solidFill>
                  <a:srgbClr val="1DA9BF"/>
                </a:solidFill>
              </a:rPr>
              <a:t>C.  Is included with OSHA training, so does not apply.</a:t>
            </a:r>
          </a:p>
          <a:p>
            <a:pPr marL="0" indent="0">
              <a:spcBef>
                <a:spcPts val="1200"/>
              </a:spcBef>
              <a:spcAft>
                <a:spcPts val="600"/>
              </a:spcAft>
              <a:buNone/>
            </a:pPr>
            <a:r>
              <a:rPr lang="en-US" sz="1600" dirty="0"/>
              <a:t>8.  How often will </a:t>
            </a:r>
            <a:r>
              <a:rPr lang="en-US" sz="1600" dirty="0">
                <a:solidFill>
                  <a:prstClr val="black">
                    <a:lumMod val="75000"/>
                    <a:lumOff val="25000"/>
                  </a:prstClr>
                </a:solidFill>
              </a:rPr>
              <a:t>Metro be inspecting my facility to verify compliance and conduct enforcement, if necessary?</a:t>
            </a:r>
          </a:p>
          <a:p>
            <a:pPr marL="0" indent="0">
              <a:spcBef>
                <a:spcPts val="0"/>
              </a:spcBef>
              <a:buNone/>
            </a:pPr>
            <a:r>
              <a:rPr lang="en-US" sz="1400" dirty="0">
                <a:solidFill>
                  <a:srgbClr val="1DA9BF"/>
                </a:solidFill>
              </a:rPr>
              <a:t>	A.  Annually         B. Every 3 years         C.  Every 5 years         D.  It will vary, so always stay in compliance!</a:t>
            </a: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2358538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a:t>
            </a:r>
            <a:br>
              <a:rPr lang="en-US" sz="2000" dirty="0"/>
            </a:br>
            <a:r>
              <a:rPr lang="en-US" sz="2000" b="0" dirty="0">
                <a:solidFill>
                  <a:schemeClr val="accent3">
                    <a:lumMod val="90000"/>
                    <a:lumOff val="10000"/>
                  </a:schemeClr>
                </a:solidFill>
              </a:rPr>
              <a:t>(See Slides 22 - 24 for answers)</a:t>
            </a:r>
            <a:endParaRPr lang="en-GB" sz="2000" b="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342900" lvl="0" indent="-342900">
              <a:spcBef>
                <a:spcPts val="0"/>
              </a:spcBef>
              <a:buAutoNum type="arabicPeriod" startAt="9"/>
            </a:pPr>
            <a:r>
              <a:rPr lang="en-US" sz="1600" dirty="0">
                <a:solidFill>
                  <a:prstClr val="black">
                    <a:lumMod val="75000"/>
                    <a:lumOff val="25000"/>
                  </a:prstClr>
                </a:solidFill>
              </a:rPr>
              <a:t>How long am I required to retain </a:t>
            </a:r>
            <a:r>
              <a:rPr lang="en-US" sz="1600" dirty="0"/>
              <a:t>copies of receipts, manifests, and other documents that include the date(s) of the amalgam waste collection and the name of the permitted or licensed treatment storage or disposal facility receiving the amalgam retaining container?</a:t>
            </a:r>
          </a:p>
          <a:p>
            <a:pPr marL="914400" lvl="2" indent="0">
              <a:spcBef>
                <a:spcPts val="0"/>
              </a:spcBef>
              <a:buNone/>
            </a:pPr>
            <a:r>
              <a:rPr lang="en-US" dirty="0">
                <a:solidFill>
                  <a:srgbClr val="1DA9BF"/>
                </a:solidFill>
              </a:rPr>
              <a:t>A.  1 Year         B. No less than 3 years         C.  No less than 5 years         D.  For the life of my business</a:t>
            </a:r>
          </a:p>
          <a:p>
            <a:pPr marL="0" indent="0">
              <a:spcBef>
                <a:spcPts val="0"/>
              </a:spcBef>
              <a:buNone/>
            </a:pPr>
            <a:r>
              <a:rPr lang="en-US" sz="1600" dirty="0">
                <a:solidFill>
                  <a:prstClr val="black">
                    <a:lumMod val="75000"/>
                    <a:lumOff val="25000"/>
                  </a:prstClr>
                </a:solidFill>
              </a:rPr>
              <a:t>10.  How long must I retain a copy of my </a:t>
            </a:r>
            <a:r>
              <a:rPr lang="en-US" sz="1600" dirty="0"/>
              <a:t>One-Time Compliance Report?</a:t>
            </a:r>
          </a:p>
          <a:p>
            <a:pPr marL="1257300" lvl="2" indent="-342900">
              <a:spcBef>
                <a:spcPts val="0"/>
              </a:spcBef>
              <a:buAutoNum type="alphaUcPeriod"/>
            </a:pPr>
            <a:r>
              <a:rPr lang="en-US" dirty="0">
                <a:solidFill>
                  <a:srgbClr val="1DA9BF"/>
                </a:solidFill>
              </a:rPr>
              <a:t>As long as my business is in operation or ownership is transferred</a:t>
            </a:r>
          </a:p>
          <a:p>
            <a:pPr marL="1257300" lvl="2" indent="-342900">
              <a:spcBef>
                <a:spcPts val="0"/>
              </a:spcBef>
              <a:buAutoNum type="alphaUcPeriod"/>
            </a:pPr>
            <a:r>
              <a:rPr lang="en-US" dirty="0">
                <a:solidFill>
                  <a:srgbClr val="1DA9BF"/>
                </a:solidFill>
              </a:rPr>
              <a:t> No less than 3 years</a:t>
            </a:r>
          </a:p>
          <a:p>
            <a:pPr marL="1257300" lvl="2" indent="-342900">
              <a:spcBef>
                <a:spcPts val="0"/>
              </a:spcBef>
              <a:spcAft>
                <a:spcPts val="0"/>
              </a:spcAft>
              <a:buAutoNum type="alphaUcPeriod"/>
            </a:pPr>
            <a:r>
              <a:rPr lang="en-US" dirty="0">
                <a:solidFill>
                  <a:srgbClr val="1DA9BF"/>
                </a:solidFill>
              </a:rPr>
              <a:t>No less than 5 years</a:t>
            </a:r>
          </a:p>
          <a:p>
            <a:pPr marL="342900" indent="-342900">
              <a:buFont typeface="+mj-lt"/>
              <a:buAutoNum type="arabicPeriod" startAt="11"/>
            </a:pPr>
            <a:r>
              <a:rPr lang="en-GB" sz="1600" dirty="0"/>
              <a:t>I must send a copy of my Operations &amp; Maintenance Plan to Metro with my One-Time Compliance Report (non-exempt).</a:t>
            </a:r>
          </a:p>
          <a:p>
            <a:pPr marL="0" indent="0">
              <a:spcBef>
                <a:spcPts val="0"/>
              </a:spcBef>
              <a:spcAft>
                <a:spcPts val="0"/>
              </a:spcAft>
              <a:buNone/>
            </a:pPr>
            <a:r>
              <a:rPr lang="en-US" sz="1400" dirty="0">
                <a:solidFill>
                  <a:srgbClr val="1DA9BF"/>
                </a:solidFill>
              </a:rPr>
              <a:t>	A.  True         B. False</a:t>
            </a:r>
            <a:endParaRPr lang="en-GB" sz="1400" dirty="0">
              <a:solidFill>
                <a:srgbClr val="1DA9BF"/>
              </a:solidFill>
            </a:endParaRP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403996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Outline</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4" y="1463040"/>
            <a:ext cx="10942121" cy="4770098"/>
          </a:xfrm>
        </p:spPr>
        <p:txBody>
          <a:bodyPr/>
          <a:lstStyle/>
          <a:p>
            <a:r>
              <a:rPr lang="en-US" sz="2400" dirty="0"/>
              <a:t>Amalgam Separator Installation &amp; Maintenance</a:t>
            </a:r>
          </a:p>
          <a:p>
            <a:r>
              <a:rPr lang="en-US" sz="2400" dirty="0"/>
              <a:t>Operations &amp; Maintenance (O&amp;M) Plan</a:t>
            </a:r>
          </a:p>
          <a:p>
            <a:r>
              <a:rPr lang="en-US" sz="2400" dirty="0"/>
              <a:t>Best Management Practices (BMPs)</a:t>
            </a:r>
          </a:p>
          <a:p>
            <a:r>
              <a:rPr lang="en-US" sz="2400" dirty="0"/>
              <a:t>Record Keeping Requirements</a:t>
            </a:r>
          </a:p>
          <a:p>
            <a:r>
              <a:rPr lang="en-US" sz="2400" dirty="0"/>
              <a:t>Reporting Requirements and Inspections</a:t>
            </a:r>
          </a:p>
          <a:p>
            <a:endParaRPr lang="en-GB" dirty="0"/>
          </a:p>
        </p:txBody>
      </p:sp>
    </p:spTree>
    <p:extLst>
      <p:ext uri="{BB962C8B-B14F-4D97-AF65-F5344CB8AC3E}">
        <p14:creationId xmlns:p14="http://schemas.microsoft.com/office/powerpoint/2010/main" val="299479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Large full slide image">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0" y="0"/>
            <a:ext cx="12191999" cy="6858000"/>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t>Quiz Answers</a:t>
            </a:r>
            <a:endParaRPr lang="en-GB" dirty="0"/>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5610170"/>
            <a:ext cx="9666514" cy="221599"/>
          </a:xfrm>
        </p:spPr>
        <p:txBody>
          <a:bodyPr/>
          <a:lstStyle/>
          <a:p>
            <a:r>
              <a:rPr lang="en-GB" b="1" dirty="0"/>
              <a:t>Metro Water Recovery ~ Dental Amalgam Control Program</a:t>
            </a:r>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20</a:t>
            </a:fld>
            <a:endParaRPr lang="en-GB" b="1" dirty="0">
              <a:solidFill>
                <a:schemeClr val="bg1"/>
              </a:solidFill>
            </a:endParaRPr>
          </a:p>
        </p:txBody>
      </p:sp>
    </p:spTree>
    <p:extLst>
      <p:ext uri="{BB962C8B-B14F-4D97-AF65-F5344CB8AC3E}">
        <p14:creationId xmlns:p14="http://schemas.microsoft.com/office/powerpoint/2010/main" val="4140840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 Answers</a:t>
            </a:r>
            <a:br>
              <a:rPr lang="en-US" sz="2000" dirty="0"/>
            </a:br>
            <a:endParaRPr lang="en-GB" sz="200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342900" indent="-342900">
              <a:spcBef>
                <a:spcPts val="0"/>
              </a:spcBef>
              <a:spcAft>
                <a:spcPts val="600"/>
              </a:spcAft>
              <a:buFont typeface="+mj-lt"/>
              <a:buAutoNum type="arabicPeriod"/>
            </a:pPr>
            <a:r>
              <a:rPr lang="en-US" sz="1600" dirty="0"/>
              <a:t>How often should your amalgam separator(s) be visually inspected and logged by a member of your staff?</a:t>
            </a:r>
          </a:p>
          <a:p>
            <a:pPr marL="457200" lvl="1" indent="0">
              <a:spcBef>
                <a:spcPts val="0"/>
              </a:spcBef>
              <a:spcAft>
                <a:spcPts val="600"/>
              </a:spcAft>
              <a:buNone/>
            </a:pPr>
            <a:r>
              <a:rPr lang="en-US" sz="1400" dirty="0">
                <a:solidFill>
                  <a:srgbClr val="1DA9BF"/>
                </a:solidFill>
              </a:rPr>
              <a:t>	A.  Daily?          B.  Weekly?          </a:t>
            </a:r>
            <a:r>
              <a:rPr lang="en-US" sz="1400" b="1" dirty="0">
                <a:solidFill>
                  <a:srgbClr val="0C596D"/>
                </a:solidFill>
              </a:rPr>
              <a:t>C.  Monthly          </a:t>
            </a:r>
            <a:r>
              <a:rPr lang="en-US" sz="1400" dirty="0">
                <a:solidFill>
                  <a:srgbClr val="1DA9BF"/>
                </a:solidFill>
              </a:rPr>
              <a:t>D.  Annually?</a:t>
            </a:r>
          </a:p>
          <a:p>
            <a:pPr marL="342900" indent="-342900">
              <a:spcBef>
                <a:spcPts val="1200"/>
              </a:spcBef>
              <a:spcAft>
                <a:spcPts val="600"/>
              </a:spcAft>
              <a:buFont typeface="+mj-lt"/>
              <a:buAutoNum type="arabicPeriod"/>
            </a:pPr>
            <a:r>
              <a:rPr lang="en-US" sz="1600" dirty="0"/>
              <a:t>When should you replace your amalgam separator collection canister?</a:t>
            </a:r>
          </a:p>
          <a:p>
            <a:pPr marL="0" indent="0">
              <a:spcBef>
                <a:spcPts val="0"/>
              </a:spcBef>
              <a:spcAft>
                <a:spcPts val="600"/>
              </a:spcAft>
              <a:buNone/>
            </a:pPr>
            <a:r>
              <a:rPr lang="en-US" sz="1600" dirty="0">
                <a:solidFill>
                  <a:srgbClr val="1DA9BF"/>
                </a:solidFill>
              </a:rPr>
              <a:t>	</a:t>
            </a:r>
            <a:r>
              <a:rPr lang="en-US" sz="1400" dirty="0">
                <a:solidFill>
                  <a:srgbClr val="1DA9BF"/>
                </a:solidFill>
              </a:rPr>
              <a:t>A.  When my sales guy says so</a:t>
            </a:r>
          </a:p>
          <a:p>
            <a:pPr marL="0" indent="0">
              <a:spcBef>
                <a:spcPts val="0"/>
              </a:spcBef>
              <a:spcAft>
                <a:spcPts val="600"/>
              </a:spcAft>
              <a:buNone/>
            </a:pPr>
            <a:r>
              <a:rPr lang="en-US" sz="1400" dirty="0">
                <a:solidFill>
                  <a:srgbClr val="1DA9BF"/>
                </a:solidFill>
              </a:rPr>
              <a:t>	B.  Never</a:t>
            </a:r>
          </a:p>
          <a:p>
            <a:pPr marL="0" indent="0">
              <a:spcBef>
                <a:spcPts val="0"/>
              </a:spcBef>
              <a:spcAft>
                <a:spcPts val="600"/>
              </a:spcAft>
              <a:buNone/>
            </a:pPr>
            <a:r>
              <a:rPr lang="en-US" sz="1400" b="1" dirty="0">
                <a:solidFill>
                  <a:srgbClr val="0C596D"/>
                </a:solidFill>
              </a:rPr>
              <a:t>	C.  When solids reach the full line, or per the manufacturer’s recommendation, whichever comes first.</a:t>
            </a:r>
          </a:p>
          <a:p>
            <a:pPr marL="342900" indent="-342900">
              <a:spcBef>
                <a:spcPts val="1200"/>
              </a:spcBef>
              <a:spcAft>
                <a:spcPts val="600"/>
              </a:spcAft>
              <a:buFont typeface="+mj-lt"/>
              <a:buAutoNum type="arabicPeriod" startAt="3"/>
            </a:pPr>
            <a:r>
              <a:rPr lang="en-US" sz="1600" dirty="0"/>
              <a:t>In the event that your amalgam separator is not functioning properly, the amalgam separator must be repaired consistent with manufacturer instructions or replaced with a unit that meets the requirements of CFR 441.30 as soon as possible, but </a:t>
            </a:r>
            <a:r>
              <a:rPr lang="en-US" sz="1600" b="1" i="1" dirty="0"/>
              <a:t>no later than:</a:t>
            </a:r>
          </a:p>
          <a:p>
            <a:pPr marL="1257300" lvl="2" indent="-342900">
              <a:spcBef>
                <a:spcPts val="0"/>
              </a:spcBef>
              <a:spcAft>
                <a:spcPts val="600"/>
              </a:spcAft>
              <a:buAutoNum type="alphaUcPeriod"/>
            </a:pPr>
            <a:r>
              <a:rPr lang="en-US" b="1" i="1" dirty="0">
                <a:solidFill>
                  <a:srgbClr val="0C596D"/>
                </a:solidFill>
              </a:rPr>
              <a:t>10 business days after the malfunction is discovered</a:t>
            </a:r>
            <a:r>
              <a:rPr lang="en-US" b="1" dirty="0">
                <a:solidFill>
                  <a:srgbClr val="0C596D"/>
                </a:solidFill>
              </a:rPr>
              <a:t>.</a:t>
            </a:r>
          </a:p>
          <a:p>
            <a:pPr marL="1257300" lvl="2" indent="-342900">
              <a:spcBef>
                <a:spcPts val="0"/>
              </a:spcBef>
              <a:spcAft>
                <a:spcPts val="600"/>
              </a:spcAft>
              <a:buAutoNum type="alphaUcPeriod"/>
            </a:pPr>
            <a:r>
              <a:rPr lang="en-US" dirty="0">
                <a:solidFill>
                  <a:srgbClr val="1DA9BF"/>
                </a:solidFill>
              </a:rPr>
              <a:t>1 Month a</a:t>
            </a:r>
            <a:r>
              <a:rPr lang="en-US" i="1" dirty="0">
                <a:solidFill>
                  <a:srgbClr val="1DA9BF"/>
                </a:solidFill>
              </a:rPr>
              <a:t>fter the malfunction is discovered.</a:t>
            </a:r>
          </a:p>
          <a:p>
            <a:pPr marL="1257300" lvl="2" indent="-342900">
              <a:spcBef>
                <a:spcPts val="0"/>
              </a:spcBef>
              <a:spcAft>
                <a:spcPts val="600"/>
              </a:spcAft>
              <a:buAutoNum type="alphaUcPeriod"/>
            </a:pPr>
            <a:r>
              <a:rPr lang="en-US" i="1" dirty="0">
                <a:solidFill>
                  <a:srgbClr val="1DA9BF"/>
                </a:solidFill>
              </a:rPr>
              <a:t>90 days after the malfunction is discovered.</a:t>
            </a:r>
            <a:endParaRPr lang="en-US" dirty="0">
              <a:solidFill>
                <a:srgbClr val="1DA9BF"/>
              </a:solidFill>
            </a:endParaRPr>
          </a:p>
          <a:p>
            <a:pPr marL="342900" indent="-342900">
              <a:spcBef>
                <a:spcPts val="1200"/>
              </a:spcBef>
              <a:spcAft>
                <a:spcPts val="600"/>
              </a:spcAft>
              <a:buFont typeface="+mj-lt"/>
              <a:buAutoNum type="arabicPeriod" startAt="4"/>
            </a:pPr>
            <a:r>
              <a:rPr lang="en-US" sz="1600" dirty="0"/>
              <a:t>It is okay to rinse screens, filters, traps, amalgam separators or any other amalgam-containing equipment over sinks or drains.</a:t>
            </a:r>
          </a:p>
          <a:p>
            <a:pPr marL="0" indent="0">
              <a:spcBef>
                <a:spcPts val="0"/>
              </a:spcBef>
              <a:spcAft>
                <a:spcPts val="0"/>
              </a:spcAft>
              <a:buNone/>
            </a:pPr>
            <a:r>
              <a:rPr lang="en-US" sz="1400" dirty="0"/>
              <a:t>	</a:t>
            </a:r>
            <a:r>
              <a:rPr lang="en-US" sz="1400" dirty="0">
                <a:solidFill>
                  <a:srgbClr val="1DA9BF"/>
                </a:solidFill>
              </a:rPr>
              <a:t>A. True		</a:t>
            </a:r>
            <a:r>
              <a:rPr lang="en-US" sz="1400" b="1" dirty="0">
                <a:solidFill>
                  <a:srgbClr val="0C596D"/>
                </a:solidFill>
              </a:rPr>
              <a:t>B. False!!!</a:t>
            </a:r>
          </a:p>
          <a:p>
            <a:pPr marL="342900" indent="-342900">
              <a:spcBef>
                <a:spcPts val="0"/>
              </a:spcBef>
              <a:spcAft>
                <a:spcPts val="600"/>
              </a:spcAft>
              <a:buFont typeface="+mj-lt"/>
              <a:buAutoNum type="arabicPeriod"/>
            </a:pPr>
            <a:endParaRPr lang="en-US" dirty="0"/>
          </a:p>
        </p:txBody>
      </p:sp>
    </p:spTree>
    <p:extLst>
      <p:ext uri="{BB962C8B-B14F-4D97-AF65-F5344CB8AC3E}">
        <p14:creationId xmlns:p14="http://schemas.microsoft.com/office/powerpoint/2010/main" val="4109442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 Answers</a:t>
            </a:r>
            <a:br>
              <a:rPr lang="en-US" sz="2000" dirty="0"/>
            </a:br>
            <a:endParaRPr lang="en-GB" sz="200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0" lvl="0" indent="0">
              <a:spcBef>
                <a:spcPts val="0"/>
              </a:spcBef>
              <a:spcAft>
                <a:spcPts val="600"/>
              </a:spcAft>
              <a:buNone/>
            </a:pPr>
            <a:r>
              <a:rPr lang="en-US" sz="1600" dirty="0">
                <a:solidFill>
                  <a:prstClr val="black">
                    <a:lumMod val="75000"/>
                    <a:lumOff val="25000"/>
                  </a:prstClr>
                </a:solidFill>
              </a:rPr>
              <a:t>5.  Regulations now specify that line cleaners must now have a pH between:</a:t>
            </a:r>
          </a:p>
          <a:p>
            <a:pPr marL="0" lvl="0" indent="0">
              <a:spcBef>
                <a:spcPts val="0"/>
              </a:spcBef>
              <a:spcAft>
                <a:spcPts val="600"/>
              </a:spcAft>
              <a:buNone/>
            </a:pPr>
            <a:r>
              <a:rPr lang="en-US" sz="1400" dirty="0">
                <a:solidFill>
                  <a:srgbClr val="1ABEEB"/>
                </a:solidFill>
              </a:rPr>
              <a:t>	</a:t>
            </a:r>
            <a:r>
              <a:rPr lang="en-US" sz="1400" dirty="0">
                <a:solidFill>
                  <a:srgbClr val="1DA9BF"/>
                </a:solidFill>
              </a:rPr>
              <a:t>A.  0-10 pH          B.  5-9 pH          </a:t>
            </a:r>
            <a:r>
              <a:rPr lang="en-US" sz="1400" b="1" dirty="0">
                <a:solidFill>
                  <a:srgbClr val="014E52"/>
                </a:solidFill>
              </a:rPr>
              <a:t>C.  6-8 pH          </a:t>
            </a:r>
            <a:r>
              <a:rPr lang="en-US" sz="1400" dirty="0">
                <a:solidFill>
                  <a:srgbClr val="1DA9BF"/>
                </a:solidFill>
              </a:rPr>
              <a:t>D.  Anything under 12 pH</a:t>
            </a:r>
          </a:p>
          <a:p>
            <a:pPr marL="0" indent="0">
              <a:spcBef>
                <a:spcPts val="1200"/>
              </a:spcBef>
              <a:spcAft>
                <a:spcPts val="600"/>
              </a:spcAft>
              <a:buNone/>
            </a:pPr>
            <a:r>
              <a:rPr lang="en-US" sz="1600" dirty="0"/>
              <a:t>6.  Contact and non-contact amalgam scrap may be disposed of using the following method:</a:t>
            </a:r>
          </a:p>
          <a:p>
            <a:pPr marL="1257300" lvl="2" indent="-342900">
              <a:spcBef>
                <a:spcPts val="0"/>
              </a:spcBef>
              <a:spcAft>
                <a:spcPts val="600"/>
              </a:spcAft>
              <a:buAutoNum type="alphaUcPeriod"/>
            </a:pPr>
            <a:r>
              <a:rPr lang="en-US" dirty="0">
                <a:solidFill>
                  <a:srgbClr val="1DA9BF"/>
                </a:solidFill>
              </a:rPr>
              <a:t>With Biohazard/Red Bag waste</a:t>
            </a:r>
          </a:p>
          <a:p>
            <a:pPr marL="1257300" lvl="2" indent="-342900">
              <a:spcBef>
                <a:spcPts val="0"/>
              </a:spcBef>
              <a:spcAft>
                <a:spcPts val="600"/>
              </a:spcAft>
              <a:buAutoNum type="alphaUcPeriod"/>
            </a:pPr>
            <a:r>
              <a:rPr lang="en-US" dirty="0">
                <a:solidFill>
                  <a:srgbClr val="1DA9BF"/>
                </a:solidFill>
              </a:rPr>
              <a:t>With municipal trash</a:t>
            </a:r>
          </a:p>
          <a:p>
            <a:pPr marL="1257300" lvl="2" indent="-342900">
              <a:spcBef>
                <a:spcPts val="0"/>
              </a:spcBef>
              <a:spcAft>
                <a:spcPts val="600"/>
              </a:spcAft>
              <a:buAutoNum type="alphaUcPeriod"/>
            </a:pPr>
            <a:r>
              <a:rPr lang="en-US" b="1" dirty="0">
                <a:solidFill>
                  <a:srgbClr val="014E52"/>
                </a:solidFill>
              </a:rPr>
              <a:t>Must be salvaged and stored in structurally sound, tightly closed, and appropriately labeled containers for recycling.</a:t>
            </a:r>
          </a:p>
          <a:p>
            <a:pPr marL="0" indent="0">
              <a:spcBef>
                <a:spcPts val="1200"/>
              </a:spcBef>
              <a:spcAft>
                <a:spcPts val="600"/>
              </a:spcAft>
              <a:buNone/>
            </a:pPr>
            <a:r>
              <a:rPr lang="en-US" sz="1600" dirty="0"/>
              <a:t>7. Staff amalgam-handling training must be:</a:t>
            </a:r>
          </a:p>
          <a:p>
            <a:pPr marL="914400" lvl="2" indent="0">
              <a:spcBef>
                <a:spcPts val="0"/>
              </a:spcBef>
              <a:spcAft>
                <a:spcPts val="600"/>
              </a:spcAft>
              <a:buNone/>
            </a:pPr>
            <a:r>
              <a:rPr lang="en-US" dirty="0">
                <a:solidFill>
                  <a:srgbClr val="1DA9BF"/>
                </a:solidFill>
              </a:rPr>
              <a:t>A.  Done prior to hire.</a:t>
            </a:r>
          </a:p>
          <a:p>
            <a:pPr marL="914400" lvl="2" indent="0">
              <a:spcBef>
                <a:spcPts val="0"/>
              </a:spcBef>
              <a:spcAft>
                <a:spcPts val="600"/>
              </a:spcAft>
              <a:buNone/>
            </a:pPr>
            <a:r>
              <a:rPr lang="en-US" b="1" dirty="0">
                <a:solidFill>
                  <a:srgbClr val="014E52"/>
                </a:solidFill>
              </a:rPr>
              <a:t>B.  Conducted and logged at least once in your office for each current and future employee.</a:t>
            </a:r>
          </a:p>
          <a:p>
            <a:pPr marL="914400" lvl="2" indent="0">
              <a:spcBef>
                <a:spcPts val="0"/>
              </a:spcBef>
              <a:spcAft>
                <a:spcPts val="600"/>
              </a:spcAft>
              <a:buNone/>
            </a:pPr>
            <a:r>
              <a:rPr lang="en-US" dirty="0">
                <a:solidFill>
                  <a:srgbClr val="1DA9BF"/>
                </a:solidFill>
              </a:rPr>
              <a:t>C.  Is included with OSHA training, so does not apply.</a:t>
            </a:r>
          </a:p>
          <a:p>
            <a:pPr marL="342900" indent="-342900">
              <a:spcBef>
                <a:spcPts val="1200"/>
              </a:spcBef>
              <a:spcAft>
                <a:spcPts val="600"/>
              </a:spcAft>
              <a:buFont typeface="+mj-lt"/>
              <a:buAutoNum type="arabicPeriod" startAt="8"/>
            </a:pPr>
            <a:r>
              <a:rPr lang="en-US" sz="1600" dirty="0"/>
              <a:t>How often will </a:t>
            </a:r>
            <a:r>
              <a:rPr lang="en-US" sz="1600" dirty="0">
                <a:solidFill>
                  <a:prstClr val="black">
                    <a:lumMod val="75000"/>
                    <a:lumOff val="25000"/>
                  </a:prstClr>
                </a:solidFill>
              </a:rPr>
              <a:t>Metro be inspecting my facility to verify compliance and conduct enforcement, if necessary?</a:t>
            </a:r>
          </a:p>
          <a:p>
            <a:pPr marL="0" indent="0">
              <a:spcBef>
                <a:spcPts val="0"/>
              </a:spcBef>
              <a:buNone/>
            </a:pPr>
            <a:r>
              <a:rPr lang="en-US" sz="1400" dirty="0">
                <a:solidFill>
                  <a:srgbClr val="1ABEEB"/>
                </a:solidFill>
              </a:rPr>
              <a:t>	</a:t>
            </a:r>
            <a:r>
              <a:rPr lang="en-US" sz="1400" dirty="0">
                <a:solidFill>
                  <a:srgbClr val="1DA9BF"/>
                </a:solidFill>
              </a:rPr>
              <a:t>A.  Annually         B. Every 3 years         C.  Every 5 years         </a:t>
            </a:r>
            <a:r>
              <a:rPr lang="en-US" sz="1400" b="1" dirty="0">
                <a:solidFill>
                  <a:srgbClr val="014E52"/>
                </a:solidFill>
              </a:rPr>
              <a:t>D.  It will vary, so always stay in compliance!</a:t>
            </a: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28048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 Answers</a:t>
            </a:r>
            <a:br>
              <a:rPr lang="en-US" sz="2000" dirty="0"/>
            </a:br>
            <a:endParaRPr lang="en-GB" sz="200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342900" lvl="0" indent="-342900">
              <a:spcBef>
                <a:spcPts val="0"/>
              </a:spcBef>
              <a:buAutoNum type="arabicPeriod" startAt="9"/>
            </a:pPr>
            <a:r>
              <a:rPr lang="en-US" sz="1600" dirty="0">
                <a:solidFill>
                  <a:prstClr val="black">
                    <a:lumMod val="75000"/>
                    <a:lumOff val="25000"/>
                  </a:prstClr>
                </a:solidFill>
              </a:rPr>
              <a:t>How long am I required to retain </a:t>
            </a:r>
            <a:r>
              <a:rPr lang="en-US" sz="1600" dirty="0"/>
              <a:t>copies of receipts, manifests, and other documents that include the date(s) of the amalgam waste collection and the name of the permitted or licensed treatment storage or disposal facility receiving the amalgam retaining container?</a:t>
            </a:r>
          </a:p>
          <a:p>
            <a:pPr marL="914400" lvl="2" indent="0">
              <a:spcBef>
                <a:spcPts val="0"/>
              </a:spcBef>
              <a:buNone/>
            </a:pPr>
            <a:r>
              <a:rPr lang="en-US" dirty="0">
                <a:solidFill>
                  <a:srgbClr val="1DA9BF"/>
                </a:solidFill>
              </a:rPr>
              <a:t>A.  1 Year         </a:t>
            </a:r>
            <a:r>
              <a:rPr lang="en-US" b="1" dirty="0">
                <a:solidFill>
                  <a:srgbClr val="03556D"/>
                </a:solidFill>
              </a:rPr>
              <a:t>B. No less than 3 years         </a:t>
            </a:r>
            <a:r>
              <a:rPr lang="en-US" dirty="0">
                <a:solidFill>
                  <a:srgbClr val="1DA9BF"/>
                </a:solidFill>
              </a:rPr>
              <a:t>C.  No less than 5 years         D.  For the life of my business</a:t>
            </a:r>
          </a:p>
          <a:p>
            <a:pPr marL="342900" indent="-342900">
              <a:spcBef>
                <a:spcPts val="0"/>
              </a:spcBef>
              <a:buFont typeface="+mj-lt"/>
              <a:buAutoNum type="arabicPeriod" startAt="10"/>
            </a:pPr>
            <a:r>
              <a:rPr lang="en-US" sz="1600" dirty="0">
                <a:solidFill>
                  <a:prstClr val="black">
                    <a:lumMod val="75000"/>
                    <a:lumOff val="25000"/>
                  </a:prstClr>
                </a:solidFill>
              </a:rPr>
              <a:t>How long must I retain a copy of my </a:t>
            </a:r>
            <a:r>
              <a:rPr lang="en-US" sz="1600" dirty="0"/>
              <a:t>One-Time Compliance Report?</a:t>
            </a:r>
          </a:p>
          <a:p>
            <a:pPr marL="1257300" lvl="2" indent="-342900">
              <a:spcBef>
                <a:spcPts val="0"/>
              </a:spcBef>
              <a:buAutoNum type="alphaUcPeriod"/>
            </a:pPr>
            <a:r>
              <a:rPr lang="en-US" b="1" dirty="0">
                <a:solidFill>
                  <a:srgbClr val="03556D"/>
                </a:solidFill>
              </a:rPr>
              <a:t>As long as my business is in operation or until ownership is transferred</a:t>
            </a:r>
          </a:p>
          <a:p>
            <a:pPr marL="1257300" lvl="2" indent="-342900">
              <a:spcBef>
                <a:spcPts val="0"/>
              </a:spcBef>
              <a:buAutoNum type="alphaUcPeriod"/>
            </a:pPr>
            <a:r>
              <a:rPr lang="en-US" dirty="0">
                <a:solidFill>
                  <a:srgbClr val="1DA9BF"/>
                </a:solidFill>
              </a:rPr>
              <a:t> No less than 3 years</a:t>
            </a:r>
          </a:p>
          <a:p>
            <a:pPr marL="1257300" lvl="2" indent="-342900">
              <a:spcBef>
                <a:spcPts val="0"/>
              </a:spcBef>
              <a:spcAft>
                <a:spcPts val="0"/>
              </a:spcAft>
              <a:buAutoNum type="alphaUcPeriod"/>
            </a:pPr>
            <a:r>
              <a:rPr lang="en-US" dirty="0">
                <a:solidFill>
                  <a:srgbClr val="1DA9BF"/>
                </a:solidFill>
              </a:rPr>
              <a:t>No less than 5 years</a:t>
            </a:r>
          </a:p>
          <a:p>
            <a:pPr marL="342900" indent="-342900">
              <a:buFont typeface="+mj-lt"/>
              <a:buAutoNum type="arabicPeriod" startAt="11"/>
            </a:pPr>
            <a:r>
              <a:rPr lang="en-GB" sz="1600" dirty="0"/>
              <a:t>I must send a copy of my Operations &amp; Maintenance Plan to Metro with my One-Time Compliance Report (non-exempt).</a:t>
            </a:r>
          </a:p>
          <a:p>
            <a:pPr marL="0" indent="0">
              <a:spcBef>
                <a:spcPts val="0"/>
              </a:spcBef>
              <a:spcAft>
                <a:spcPts val="0"/>
              </a:spcAft>
              <a:buNone/>
            </a:pPr>
            <a:r>
              <a:rPr lang="en-US" sz="1400" dirty="0">
                <a:solidFill>
                  <a:srgbClr val="1ABEEB"/>
                </a:solidFill>
              </a:rPr>
              <a:t>	</a:t>
            </a:r>
            <a:r>
              <a:rPr lang="en-US" sz="1400" b="1" dirty="0">
                <a:solidFill>
                  <a:srgbClr val="03556D"/>
                </a:solidFill>
              </a:rPr>
              <a:t>A.  True         </a:t>
            </a:r>
            <a:r>
              <a:rPr lang="en-US" sz="1400" dirty="0">
                <a:solidFill>
                  <a:srgbClr val="1DA9BF"/>
                </a:solidFill>
              </a:rPr>
              <a:t>B. False</a:t>
            </a:r>
            <a:endParaRPr lang="en-GB" sz="1400" dirty="0">
              <a:solidFill>
                <a:srgbClr val="1DA9BF"/>
              </a:solidFill>
            </a:endParaRP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881584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Contact</a:t>
            </a:r>
            <a:endParaRPr lang="en-GB" dirty="0"/>
          </a:p>
        </p:txBody>
      </p:sp>
      <p:pic>
        <p:nvPicPr>
          <p:cNvPr id="9" name="Picture Placeholder 8" descr="Slide image placeholder">
            <a:extLst>
              <a:ext uri="{FF2B5EF4-FFF2-40B4-BE49-F238E27FC236}">
                <a16:creationId xmlns:a16="http://schemas.microsoft.com/office/drawing/2014/main" id="{835F76E2-8EF3-449E-99A0-D5A9EF26A73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659674" y="3525919"/>
            <a:ext cx="9784080" cy="334508"/>
          </a:xfrm>
        </p:spPr>
        <p:txBody>
          <a:bodyPr/>
          <a:lstStyle/>
          <a:p>
            <a:r>
              <a:rPr lang="en-GB" dirty="0">
                <a:solidFill>
                  <a:srgbClr val="145C72"/>
                </a:solidFill>
              </a:rPr>
              <a:t>Dental Amalgam Control Program Investigator </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735240" y="3925522"/>
            <a:ext cx="4816474" cy="1052138"/>
          </a:xfrm>
        </p:spPr>
        <p:txBody>
          <a:bodyPr/>
          <a:lstStyle/>
          <a:p>
            <a:r>
              <a:rPr lang="en-GB" dirty="0"/>
              <a:t>Suzanne Renter</a:t>
            </a:r>
          </a:p>
          <a:p>
            <a:pPr>
              <a:spcBef>
                <a:spcPts val="600"/>
              </a:spcBef>
            </a:pPr>
            <a:r>
              <a:rPr lang="en-GB" dirty="0"/>
              <a:t>Phone:  303-286-3128</a:t>
            </a:r>
          </a:p>
          <a:p>
            <a:pPr>
              <a:spcBef>
                <a:spcPts val="600"/>
              </a:spcBef>
            </a:pPr>
            <a:r>
              <a:rPr lang="en-GB" dirty="0">
                <a:solidFill>
                  <a:schemeClr val="tx1"/>
                </a:solidFill>
              </a:rPr>
              <a:t>E-Mail: srenter@mwrd.dst.co.us</a:t>
            </a:r>
            <a:endParaRPr lang="en-GB" dirty="0">
              <a:solidFill>
                <a:srgbClr val="0C596D"/>
              </a:solidFill>
            </a:endParaRPr>
          </a:p>
        </p:txBody>
      </p:sp>
      <p:sp>
        <p:nvSpPr>
          <p:cNvPr id="2" name="TextBox 1"/>
          <p:cNvSpPr txBox="1"/>
          <p:nvPr/>
        </p:nvSpPr>
        <p:spPr>
          <a:xfrm>
            <a:off x="6996418" y="4565722"/>
            <a:ext cx="4368063" cy="1200329"/>
          </a:xfrm>
          <a:prstGeom prst="rect">
            <a:avLst/>
          </a:prstGeom>
          <a:noFill/>
        </p:spPr>
        <p:txBody>
          <a:bodyPr wrap="square" rtlCol="0">
            <a:spAutoFit/>
          </a:bodyPr>
          <a:lstStyle/>
          <a:p>
            <a:r>
              <a:rPr lang="en-US" sz="1600" b="1" dirty="0">
                <a:solidFill>
                  <a:srgbClr val="03556D"/>
                </a:solidFill>
              </a:rPr>
              <a:t>Mailing:  </a:t>
            </a:r>
          </a:p>
          <a:p>
            <a:r>
              <a:rPr lang="en-US" sz="1400" dirty="0"/>
              <a:t>Metro Water Recovery</a:t>
            </a:r>
          </a:p>
          <a:p>
            <a:r>
              <a:rPr lang="en-US" sz="1400" dirty="0"/>
              <a:t>Attn:  Dental Amalgam Control Program</a:t>
            </a:r>
          </a:p>
          <a:p>
            <a:r>
              <a:rPr lang="en-US" sz="1400" dirty="0"/>
              <a:t>6450 York Street</a:t>
            </a:r>
          </a:p>
          <a:p>
            <a:r>
              <a:rPr lang="en-US" sz="1400" dirty="0"/>
              <a:t>Denver, CO  80229</a:t>
            </a:r>
          </a:p>
        </p:txBody>
      </p:sp>
      <p:sp>
        <p:nvSpPr>
          <p:cNvPr id="4" name="TextBox 3"/>
          <p:cNvSpPr txBox="1"/>
          <p:nvPr/>
        </p:nvSpPr>
        <p:spPr>
          <a:xfrm>
            <a:off x="659674" y="5150498"/>
            <a:ext cx="10885260" cy="338554"/>
          </a:xfrm>
          <a:prstGeom prst="rect">
            <a:avLst/>
          </a:prstGeom>
          <a:noFill/>
        </p:spPr>
        <p:txBody>
          <a:bodyPr wrap="square" rtlCol="0">
            <a:spAutoFit/>
          </a:bodyPr>
          <a:lstStyle/>
          <a:p>
            <a:r>
              <a:rPr lang="en-US" sz="1600" b="1" dirty="0">
                <a:solidFill>
                  <a:srgbClr val="0C596D"/>
                </a:solidFill>
              </a:rPr>
              <a:t>Industrial Pretreatment Program Supervisor</a:t>
            </a:r>
          </a:p>
        </p:txBody>
      </p:sp>
      <p:sp>
        <p:nvSpPr>
          <p:cNvPr id="5" name="TextBox 4"/>
          <p:cNvSpPr txBox="1"/>
          <p:nvPr/>
        </p:nvSpPr>
        <p:spPr>
          <a:xfrm>
            <a:off x="735238" y="5489052"/>
            <a:ext cx="3123697" cy="892552"/>
          </a:xfrm>
          <a:prstGeom prst="rect">
            <a:avLst/>
          </a:prstGeom>
          <a:noFill/>
        </p:spPr>
        <p:txBody>
          <a:bodyPr wrap="square" rtlCol="0">
            <a:spAutoFit/>
          </a:bodyPr>
          <a:lstStyle/>
          <a:p>
            <a:pPr>
              <a:spcBef>
                <a:spcPts val="1000"/>
              </a:spcBef>
            </a:pPr>
            <a:r>
              <a:rPr lang="en-US" sz="1400" dirty="0"/>
              <a:t>Pragati Sharma</a:t>
            </a:r>
          </a:p>
          <a:p>
            <a:pPr>
              <a:spcBef>
                <a:spcPts val="600"/>
              </a:spcBef>
            </a:pPr>
            <a:r>
              <a:rPr lang="en-US" sz="1400" dirty="0"/>
              <a:t>Phone:  303-286-3353</a:t>
            </a:r>
          </a:p>
          <a:p>
            <a:pPr>
              <a:spcBef>
                <a:spcPts val="600"/>
              </a:spcBef>
            </a:pPr>
            <a:r>
              <a:rPr lang="en-US" sz="1400" dirty="0"/>
              <a:t>E-Mail:  psharma@mwrd.dst.co.us</a:t>
            </a:r>
          </a:p>
        </p:txBody>
      </p:sp>
    </p:spTree>
    <p:extLst>
      <p:ext uri="{BB962C8B-B14F-4D97-AF65-F5344CB8AC3E}">
        <p14:creationId xmlns:p14="http://schemas.microsoft.com/office/powerpoint/2010/main" val="1483386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Large background image placeholder">
            <a:extLst>
              <a:ext uri="{FF2B5EF4-FFF2-40B4-BE49-F238E27FC236}">
                <a16:creationId xmlns:a16="http://schemas.microsoft.com/office/drawing/2014/main" id="{786A19C6-E002-4933-863A-594D051F37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20650" y="136524"/>
            <a:ext cx="11950700" cy="6584951"/>
          </a:xfrm>
        </p:spPr>
      </p:pic>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descr="Slide number background block">
            <a:extLst>
              <a:ext uri="{FF2B5EF4-FFF2-40B4-BE49-F238E27FC236}">
                <a16:creationId xmlns:a16="http://schemas.microsoft.com/office/drawing/2014/main" id="{4D2D947A-5BA8-423D-A1CE-1ABB26F5937B}"/>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25</a:t>
            </a:fld>
            <a:endParaRPr lang="en-GB" b="1" dirty="0">
              <a:solidFill>
                <a:schemeClr val="bg1"/>
              </a:solidFill>
            </a:endParaRPr>
          </a:p>
        </p:txBody>
      </p:sp>
      <p:sp>
        <p:nvSpPr>
          <p:cNvPr id="11" name="Rectangle 10" descr="Lower accent block for slide image">
            <a:extLst>
              <a:ext uri="{FF2B5EF4-FFF2-40B4-BE49-F238E27FC236}">
                <a16:creationId xmlns:a16="http://schemas.microsoft.com/office/drawing/2014/main" id="{53E8BF10-533E-4BAA-844E-A2A2D068694B}"/>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4" name="Title 50">
            <a:extLst>
              <a:ext uri="{FF2B5EF4-FFF2-40B4-BE49-F238E27FC236}">
                <a16:creationId xmlns:a16="http://schemas.microsoft.com/office/drawing/2014/main" id="{A0347A9B-7DB4-444F-9AB1-E87713842B62}"/>
              </a:ext>
            </a:extLst>
          </p:cNvPr>
          <p:cNvSpPr txBox="1">
            <a:spLocks/>
          </p:cNvSpPr>
          <p:nvPr/>
        </p:nvSpPr>
        <p:spPr>
          <a:xfrm>
            <a:off x="694871" y="4873751"/>
            <a:ext cx="4907643" cy="7571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800" dirty="0">
                <a:solidFill>
                  <a:schemeClr val="bg2"/>
                </a:solidFill>
              </a:rPr>
              <a:t>THANK YOU</a:t>
            </a:r>
          </a:p>
        </p:txBody>
      </p:sp>
    </p:spTree>
    <p:extLst>
      <p:ext uri="{BB962C8B-B14F-4D97-AF65-F5344CB8AC3E}">
        <p14:creationId xmlns:p14="http://schemas.microsoft.com/office/powerpoint/2010/main" val="3788758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over image, large fish">
            <a:extLst>
              <a:ext uri="{FF2B5EF4-FFF2-40B4-BE49-F238E27FC236}">
                <a16:creationId xmlns:a16="http://schemas.microsoft.com/office/drawing/2014/main" id="{8557C52B-FF7B-4358-81A2-8E139E5C53D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a:stretch/>
        </p:blipFill>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5012250"/>
            <a:ext cx="10607040" cy="590931"/>
          </a:xfrm>
        </p:spPr>
        <p:txBody>
          <a:bodyPr/>
          <a:lstStyle/>
          <a:p>
            <a:r>
              <a:rPr lang="en-GB" sz="3600" dirty="0"/>
              <a:t>Amalgam Separator Installation &amp; Maintenance</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144000" cy="913070"/>
          </a:xfrm>
        </p:spPr>
        <p:txBody>
          <a:bodyPr/>
          <a:lstStyle/>
          <a:p>
            <a:r>
              <a:rPr lang="en-GB" dirty="0"/>
              <a:t>Metro Water Recovery ~ Dental Amalgam Control Program</a:t>
            </a:r>
          </a:p>
          <a:p>
            <a:pPr>
              <a:spcBef>
                <a:spcPts val="0"/>
              </a:spcBef>
            </a:pPr>
            <a:r>
              <a:rPr lang="en-GB" sz="1400" dirty="0"/>
              <a:t>Rules &amp; Regulations, Section 6.16.1, CFR 441.30</a:t>
            </a:r>
          </a:p>
          <a:p>
            <a:endParaRPr lang="en-GB" dirty="0"/>
          </a:p>
        </p:txBody>
      </p:sp>
    </p:spTree>
    <p:extLst>
      <p:ext uri="{BB962C8B-B14F-4D97-AF65-F5344CB8AC3E}">
        <p14:creationId xmlns:p14="http://schemas.microsoft.com/office/powerpoint/2010/main" val="460324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Amalgam Separator Installation &amp; Maintenance</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40"/>
            <a:ext cx="11258005" cy="515050"/>
          </a:xfrm>
        </p:spPr>
        <p:txBody>
          <a:bodyPr/>
          <a:lstStyle/>
          <a:p>
            <a:pPr marL="0" indent="0">
              <a:buNone/>
            </a:pPr>
            <a:r>
              <a:rPr lang="en-US" dirty="0"/>
              <a:t>All amalgam-containing wastewater must be discharged through an amalgam separator.</a:t>
            </a:r>
            <a:endParaRPr lang="en-GB" dirty="0"/>
          </a:p>
        </p:txBody>
      </p:sp>
      <p:sp>
        <p:nvSpPr>
          <p:cNvPr id="3" name="TextBox 2"/>
          <p:cNvSpPr txBox="1"/>
          <p:nvPr/>
        </p:nvSpPr>
        <p:spPr>
          <a:xfrm>
            <a:off x="625151" y="1978090"/>
            <a:ext cx="7968343" cy="415498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Amalgam separators must comply with ISO 11143 standards and be designed with a minimum removal of 95% solids, unless otherwise approved by Metro.</a:t>
            </a:r>
          </a:p>
          <a:p>
            <a:pPr marL="285750" indent="-285750">
              <a:spcAft>
                <a:spcPts val="1200"/>
              </a:spcAft>
              <a:buFont typeface="Arial" panose="020B0604020202020204" pitchFamily="34" charset="0"/>
              <a:buChar char="•"/>
            </a:pPr>
            <a:r>
              <a:rPr lang="en-US" dirty="0"/>
              <a:t>Amalgam separators must be properly sized for the volume and flow of the dental facility’s amalgam wastewater in accordance with the manufacturer’s specifications and recommendations.</a:t>
            </a:r>
          </a:p>
          <a:p>
            <a:pPr marL="285750" indent="-285750">
              <a:spcAft>
                <a:spcPts val="1200"/>
              </a:spcAft>
              <a:buFont typeface="Arial" panose="020B0604020202020204" pitchFamily="34" charset="0"/>
              <a:buChar char="•"/>
            </a:pPr>
            <a:r>
              <a:rPr lang="en-US" dirty="0"/>
              <a:t>Amalgam separators must be installed, operated and maintained according to the manufacturer’s operating manual.</a:t>
            </a:r>
          </a:p>
          <a:p>
            <a:pPr marL="285750" indent="-285750">
              <a:spcAft>
                <a:spcPts val="1200"/>
              </a:spcAft>
              <a:buFont typeface="Arial" panose="020B0604020202020204" pitchFamily="34" charset="0"/>
              <a:buChar char="•"/>
            </a:pPr>
            <a:r>
              <a:rPr lang="en-US" dirty="0"/>
              <a:t>In the event that an amalgam separator is not functioning properly, the amalgam separator must be repaired consistent with manufacturer instructions or replaced with a unit that meets the requirements of CFR 441.30 as soon as possible, but </a:t>
            </a:r>
            <a:r>
              <a:rPr lang="en-US" b="1" i="1" dirty="0"/>
              <a:t>no later than 10 business days after the malfunction is discovered</a:t>
            </a:r>
            <a:r>
              <a:rPr lang="en-US"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67" y="1978090"/>
            <a:ext cx="2075499" cy="4114800"/>
          </a:xfrm>
          <a:prstGeom prst="rect">
            <a:avLst/>
          </a:prstGeom>
        </p:spPr>
      </p:pic>
    </p:spTree>
    <p:extLst>
      <p:ext uri="{BB962C8B-B14F-4D97-AF65-F5344CB8AC3E}">
        <p14:creationId xmlns:p14="http://schemas.microsoft.com/office/powerpoint/2010/main" val="127509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urtle in ocean">
            <a:extLst>
              <a:ext uri="{FF2B5EF4-FFF2-40B4-BE49-F238E27FC236}">
                <a16:creationId xmlns:a16="http://schemas.microsoft.com/office/drawing/2014/main" id="{1BF8833C-D907-D24E-949C-65190DF62995}"/>
              </a:ext>
            </a:extLst>
          </p:cNvPr>
          <p:cNvPicPr>
            <a:picLocks noGrp="1" noChangeAspect="1"/>
          </p:cNvPicPr>
          <p:nvPr>
            <p:ph type="pic" sz="quarter" idx="10"/>
          </p:nvPr>
        </p:nvPicPr>
        <p:blipFill rotWithShape="1">
          <a:blip r:embed="rId2"/>
          <a:srcRect l="-101" t="28284" r="101" b="22912"/>
          <a:stretch/>
        </p:blipFill>
        <p:spPr>
          <a:xfrm>
            <a:off x="123992" y="124953"/>
            <a:ext cx="11944014" cy="4372387"/>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5012250"/>
            <a:ext cx="10607040" cy="590931"/>
          </a:xfrm>
        </p:spPr>
        <p:txBody>
          <a:bodyPr/>
          <a:lstStyle/>
          <a:p>
            <a:r>
              <a:rPr lang="en-GB" sz="3600" dirty="0"/>
              <a:t>Operations and Maintenance (O&amp;M) Plan</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144000" cy="535531"/>
          </a:xfrm>
        </p:spPr>
        <p:txBody>
          <a:bodyPr/>
          <a:lstStyle/>
          <a:p>
            <a:r>
              <a:rPr lang="en-GB" dirty="0"/>
              <a:t>Metro Water Recovery ~ Dental Amalgam Control Program</a:t>
            </a:r>
          </a:p>
          <a:p>
            <a:pPr>
              <a:spcBef>
                <a:spcPts val="0"/>
              </a:spcBef>
            </a:pPr>
            <a:r>
              <a:rPr lang="en-GB" sz="1400" dirty="0"/>
              <a:t>Rules &amp; Regulations, Section 6.16.1, CFR 441.30</a:t>
            </a:r>
          </a:p>
        </p:txBody>
      </p:sp>
    </p:spTree>
    <p:extLst>
      <p:ext uri="{BB962C8B-B14F-4D97-AF65-F5344CB8AC3E}">
        <p14:creationId xmlns:p14="http://schemas.microsoft.com/office/powerpoint/2010/main" val="2899152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500" y="1998070"/>
            <a:ext cx="5652018" cy="1622973"/>
          </a:xfrm>
        </p:spPr>
        <p:txBody>
          <a:bodyPr/>
          <a:lstStyle/>
          <a:p>
            <a:pPr marL="285750" indent="-285750">
              <a:buFont typeface="Arial" panose="020B0604020202020204" pitchFamily="34" charset="0"/>
              <a:buChar char="•"/>
            </a:pPr>
            <a:r>
              <a:rPr lang="en-US" dirty="0"/>
              <a:t>Required maintenance according to the manufacturer’s recommendations must be performed and documented.</a:t>
            </a:r>
          </a:p>
          <a:p>
            <a:pPr marL="285750" indent="-285750">
              <a:buFont typeface="Arial" panose="020B0604020202020204" pitchFamily="34" charset="0"/>
              <a:buChar char="•"/>
            </a:pPr>
            <a:r>
              <a:rPr lang="en-US" dirty="0"/>
              <a:t>A monthly visual inspection of the amalgam separator(s) must be performed, and a monthly amalgam separator inspection log must be maintained with dates and personnel signatures.</a:t>
            </a:r>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6223518" y="1998070"/>
            <a:ext cx="5396982" cy="1874135"/>
          </a:xfrm>
        </p:spPr>
        <p:txBody>
          <a:bodyPr/>
          <a:lstStyle/>
          <a:p>
            <a:pPr marL="285750" indent="-285750">
              <a:buFont typeface="Arial" panose="020B0604020202020204" pitchFamily="34" charset="0"/>
              <a:buChar char="•"/>
            </a:pPr>
            <a:r>
              <a:rPr lang="en-US" dirty="0"/>
              <a:t>Collection device replacement per the manufacturer’s recommendation or when solids reach the full line, whichever comes first.</a:t>
            </a:r>
          </a:p>
          <a:p>
            <a:pPr marL="285750" indent="-285750">
              <a:buFont typeface="Arial" panose="020B0604020202020204" pitchFamily="34" charset="0"/>
              <a:buChar char="•"/>
            </a:pPr>
            <a:r>
              <a:rPr lang="en-GB" dirty="0"/>
              <a:t>Amalgam wastes should be transferred to an off-site mercury recycling facility or managed and disposed of in accordance with applicable federal, state and local hazardous waste laws and regulations.</a:t>
            </a:r>
          </a:p>
          <a:p>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Operations and Maintenance (O&amp;M) Plan</a:t>
            </a:r>
            <a:endParaRPr lang="en-GB" dirty="0"/>
          </a:p>
        </p:txBody>
      </p:sp>
      <p:sp>
        <p:nvSpPr>
          <p:cNvPr id="2" name="TextBox 1"/>
          <p:cNvSpPr txBox="1"/>
          <p:nvPr/>
        </p:nvSpPr>
        <p:spPr>
          <a:xfrm>
            <a:off x="571500" y="1324947"/>
            <a:ext cx="11049000" cy="523220"/>
          </a:xfrm>
          <a:prstGeom prst="rect">
            <a:avLst/>
          </a:prstGeom>
          <a:noFill/>
        </p:spPr>
        <p:txBody>
          <a:bodyPr wrap="square" rtlCol="0">
            <a:spAutoFit/>
          </a:bodyPr>
          <a:lstStyle/>
          <a:p>
            <a:r>
              <a:rPr lang="en-US" sz="1400" dirty="0"/>
              <a:t>Each dental facility must develop an O&amp;M Plan to ensure proper operation and maintenance of all amalgam separators and documentation of all maintenance activities.  This plan must be kept current and must address, at a minimum, the following:</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954" t="5737" r="8995" b="5556"/>
          <a:stretch/>
        </p:blipFill>
        <p:spPr>
          <a:xfrm rot="16200000">
            <a:off x="1670047" y="2738914"/>
            <a:ext cx="3050337" cy="4572000"/>
          </a:xfrm>
          <a:prstGeom prst="rect">
            <a:avLst/>
          </a:prstGeom>
          <a:ln>
            <a:solidFill>
              <a:schemeClr val="accent2">
                <a:lumMod val="75000"/>
              </a:schemeClr>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626" t="2778" r="3371" b="6405"/>
          <a:stretch/>
        </p:blipFill>
        <p:spPr>
          <a:xfrm>
            <a:off x="7959013" y="3621043"/>
            <a:ext cx="2297047" cy="3017520"/>
          </a:xfrm>
          <a:prstGeom prst="rect">
            <a:avLst/>
          </a:prstGeom>
          <a:ln>
            <a:solidFill>
              <a:schemeClr val="accent2">
                <a:lumMod val="75000"/>
              </a:schemeClr>
            </a:solidFill>
          </a:ln>
        </p:spPr>
      </p:pic>
    </p:spTree>
    <p:extLst>
      <p:ext uri="{BB962C8B-B14F-4D97-AF65-F5344CB8AC3E}">
        <p14:creationId xmlns:p14="http://schemas.microsoft.com/office/powerpoint/2010/main" val="188711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D08ABAF-115F-4CA1-A89B-91870961BC01}"/>
              </a:ext>
            </a:extLst>
          </p:cNvPr>
          <p:cNvPicPr>
            <a:picLocks noGrp="1" noChangeAspect="1"/>
          </p:cNvPicPr>
          <p:nvPr>
            <p:ph type="pic" sz="quarter" idx="10"/>
          </p:nvPr>
        </p:nvPicPr>
        <p:blipFill>
          <a:blip r:embed="rId2"/>
          <a:srcRect t="22481" b="22481"/>
          <a:stretch>
            <a:fillRect/>
          </a:stretch>
        </p:blipFill>
        <p:spPr>
          <a:prstGeom prst="rect">
            <a:avLst/>
          </a:prstGeom>
        </p:spPr>
      </p:pic>
      <p:sp>
        <p:nvSpPr>
          <p:cNvPr id="3" name="Subtitle 2">
            <a:extLst>
              <a:ext uri="{FF2B5EF4-FFF2-40B4-BE49-F238E27FC236}">
                <a16:creationId xmlns:a16="http://schemas.microsoft.com/office/drawing/2014/main" id="{D7A78091-728C-47CC-B0B2-0E3E65C216A8}"/>
              </a:ext>
            </a:extLst>
          </p:cNvPr>
          <p:cNvSpPr>
            <a:spLocks noGrp="1"/>
          </p:cNvSpPr>
          <p:nvPr>
            <p:ph type="subTitle" idx="1"/>
          </p:nvPr>
        </p:nvSpPr>
        <p:spPr>
          <a:xfrm>
            <a:off x="694871" y="5603181"/>
            <a:ext cx="9144000" cy="535531"/>
          </a:xfrm>
        </p:spPr>
        <p:txBody>
          <a:bodyPr/>
          <a:lstStyle/>
          <a:p>
            <a:r>
              <a:rPr lang="en-GB" dirty="0"/>
              <a:t>Metro Water Recovery ~ Dental Amalgam Control Program</a:t>
            </a:r>
          </a:p>
          <a:p>
            <a:pPr>
              <a:spcBef>
                <a:spcPts val="0"/>
              </a:spcBef>
            </a:pPr>
            <a:r>
              <a:rPr lang="en-GB" sz="1400" dirty="0"/>
              <a:t>Rules &amp; Regulations, Section 6.16.1, CFR 441.30</a:t>
            </a:r>
          </a:p>
        </p:txBody>
      </p:sp>
      <p:sp>
        <p:nvSpPr>
          <p:cNvPr id="4" name="Title 3">
            <a:extLst>
              <a:ext uri="{FF2B5EF4-FFF2-40B4-BE49-F238E27FC236}">
                <a16:creationId xmlns:a16="http://schemas.microsoft.com/office/drawing/2014/main" id="{94361F77-6A9E-4E41-82BE-6A301CE9E70A}"/>
              </a:ext>
            </a:extLst>
          </p:cNvPr>
          <p:cNvSpPr>
            <a:spLocks noGrp="1"/>
          </p:cNvSpPr>
          <p:nvPr>
            <p:ph type="ctrTitle"/>
          </p:nvPr>
        </p:nvSpPr>
        <p:spPr>
          <a:xfrm>
            <a:off x="694871" y="5012250"/>
            <a:ext cx="10607040" cy="590931"/>
          </a:xfrm>
        </p:spPr>
        <p:txBody>
          <a:bodyPr/>
          <a:lstStyle/>
          <a:p>
            <a:r>
              <a:rPr lang="en-GB" sz="3600" dirty="0"/>
              <a:t>Best Management Practices (BMPs)</a:t>
            </a:r>
            <a:endParaRPr lang="en-US" sz="3600" dirty="0"/>
          </a:p>
        </p:txBody>
      </p:sp>
    </p:spTree>
    <p:extLst>
      <p:ext uri="{BB962C8B-B14F-4D97-AF65-F5344CB8AC3E}">
        <p14:creationId xmlns:p14="http://schemas.microsoft.com/office/powerpoint/2010/main" val="145601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Best Management Practices (BMPs) </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40"/>
            <a:ext cx="11258005" cy="738984"/>
          </a:xfrm>
        </p:spPr>
        <p:txBody>
          <a:bodyPr/>
          <a:lstStyle/>
          <a:p>
            <a:pPr marL="0" indent="0">
              <a:buNone/>
            </a:pPr>
            <a:r>
              <a:rPr lang="en-US" dirty="0"/>
              <a:t>Best Management Practices (BMPs) are control measures required of the dental facility to prevent or control the disposal of mercury and other metals in the form of restorative amalgams.</a:t>
            </a:r>
          </a:p>
          <a:p>
            <a:endParaRPr lang="en-GB"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33" t="6667" r="52420" b="70545"/>
          <a:stretch/>
        </p:blipFill>
        <p:spPr>
          <a:xfrm>
            <a:off x="9283958" y="2052565"/>
            <a:ext cx="1961097" cy="1280160"/>
          </a:xfrm>
          <a:prstGeom prst="rect">
            <a:avLst/>
          </a:prstGeom>
        </p:spPr>
      </p:pic>
      <p:sp>
        <p:nvSpPr>
          <p:cNvPr id="3" name="TextBox 2"/>
          <p:cNvSpPr txBox="1"/>
          <p:nvPr/>
        </p:nvSpPr>
        <p:spPr>
          <a:xfrm>
            <a:off x="961053" y="2313992"/>
            <a:ext cx="796834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Use only pre-capsulated, single-use amalgam.  Bulk mercury must not be used, and any remaining bulk mercury must be appropriately recycled.</a:t>
            </a:r>
          </a:p>
          <a:p>
            <a:endParaRPr lang="en-US" dirty="0"/>
          </a:p>
          <a:p>
            <a:pPr marL="285750" indent="-285750">
              <a:buFont typeface="Arial" panose="020B0604020202020204" pitchFamily="34" charset="0"/>
              <a:buChar char="•"/>
            </a:pPr>
            <a:r>
              <a:rPr lang="en-US" dirty="0"/>
              <a:t>All dental chairs at which dental amalgam may be present in the resulting wastewater shall be equipped with disposable chair-side traps and all vacuum pumps shall be equipped with traps or filters.  All equipment must be cleaned and maintained in accordance with  the manufacturer’s instructions.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754" y="5176314"/>
            <a:ext cx="1251504" cy="11887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5994" y="3426171"/>
            <a:ext cx="2417024" cy="1645920"/>
          </a:xfrm>
          <a:prstGeom prst="rect">
            <a:avLst/>
          </a:prstGeom>
        </p:spPr>
      </p:pic>
      <p:sp>
        <p:nvSpPr>
          <p:cNvPr id="8" name="Content Placeholder 12">
            <a:extLst>
              <a:ext uri="{FF2B5EF4-FFF2-40B4-BE49-F238E27FC236}">
                <a16:creationId xmlns:a16="http://schemas.microsoft.com/office/drawing/2014/main" id="{265BEEEB-C965-402F-B778-B1CD1494ACE6}"/>
              </a:ext>
            </a:extLst>
          </p:cNvPr>
          <p:cNvSpPr txBox="1">
            <a:spLocks/>
          </p:cNvSpPr>
          <p:nvPr/>
        </p:nvSpPr>
        <p:spPr>
          <a:xfrm>
            <a:off x="2649894" y="5129044"/>
            <a:ext cx="6279502" cy="107491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 not rinse screens, filters, traps, amalgam separators or any other amalgam-containing equipment over sinks or drains!</a:t>
            </a:r>
          </a:p>
        </p:txBody>
      </p:sp>
      <p:pic>
        <p:nvPicPr>
          <p:cNvPr id="6" name="Picture 5"/>
          <p:cNvPicPr>
            <a:picLocks noChangeAspect="1"/>
          </p:cNvPicPr>
          <p:nvPr/>
        </p:nvPicPr>
        <p:blipFill>
          <a:blip r:embed="rId5"/>
          <a:stretch>
            <a:fillRect/>
          </a:stretch>
        </p:blipFill>
        <p:spPr>
          <a:xfrm>
            <a:off x="806409" y="5072091"/>
            <a:ext cx="1780186" cy="1188823"/>
          </a:xfrm>
          <a:prstGeom prst="rect">
            <a:avLst/>
          </a:prstGeom>
        </p:spPr>
      </p:pic>
    </p:spTree>
    <p:extLst>
      <p:ext uri="{BB962C8B-B14F-4D97-AF65-F5344CB8AC3E}">
        <p14:creationId xmlns:p14="http://schemas.microsoft.com/office/powerpoint/2010/main" val="224440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18627"/>
            <a:ext cx="11174186" cy="954107"/>
          </a:xfrm>
        </p:spPr>
        <p:txBody>
          <a:bodyPr/>
          <a:lstStyle/>
          <a:p>
            <a:pPr>
              <a:lnSpc>
                <a:spcPct val="100000"/>
              </a:lnSpc>
            </a:pPr>
            <a:r>
              <a:rPr lang="en-US" dirty="0"/>
              <a:t>Best Management Practices (BMPs)</a:t>
            </a:r>
            <a:br>
              <a:rPr lang="en-US" dirty="0"/>
            </a:br>
            <a:r>
              <a:rPr lang="en-US" sz="2000" b="0" dirty="0">
                <a:solidFill>
                  <a:schemeClr val="accent2">
                    <a:lumMod val="75000"/>
                  </a:schemeClr>
                </a:solidFill>
              </a:rPr>
              <a:t>(Continued)   </a:t>
            </a:r>
            <a:r>
              <a:rPr lang="en-US" sz="2000" b="0" dirty="0"/>
              <a:t>      </a:t>
            </a:r>
            <a:endParaRPr lang="en-GB" sz="2000" b="0"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40"/>
            <a:ext cx="11258005" cy="850952"/>
          </a:xfrm>
        </p:spPr>
        <p:txBody>
          <a:bodyPr/>
          <a:lstStyle/>
          <a:p>
            <a:pPr marL="0" indent="0">
              <a:buNone/>
            </a:pPr>
            <a:r>
              <a:rPr lang="en-US" dirty="0"/>
              <a:t>Only use non-chlorine, non-oxidizing disinfectants and neutral cleaners, </a:t>
            </a:r>
            <a:r>
              <a:rPr lang="en-US" b="1" i="1" dirty="0"/>
              <a:t>with a pH between 6 and 8</a:t>
            </a:r>
            <a:r>
              <a:rPr lang="en-US" dirty="0"/>
              <a:t>.  Chlorinated, oxidizing cleaners will cause mercury to dissolve and pass through the amalgam separator system.</a:t>
            </a:r>
          </a:p>
        </p:txBody>
      </p:sp>
      <p:sp>
        <p:nvSpPr>
          <p:cNvPr id="3" name="TextBox 2"/>
          <p:cNvSpPr txBox="1"/>
          <p:nvPr/>
        </p:nvSpPr>
        <p:spPr>
          <a:xfrm>
            <a:off x="1829284" y="2608519"/>
            <a:ext cx="7968343" cy="1477328"/>
          </a:xfrm>
          <a:prstGeom prst="rect">
            <a:avLst/>
          </a:prstGeom>
          <a:noFill/>
        </p:spPr>
        <p:txBody>
          <a:bodyPr wrap="square" rtlCol="0">
            <a:spAutoFit/>
          </a:bodyPr>
          <a:lstStyle/>
          <a:p>
            <a:r>
              <a:rPr lang="en-US" dirty="0"/>
              <a:t>Metro does not endorse any line-cleaning brands, but the products pictured are known to meet the pH 6-8 requirement.  We recommend you consult with your dental supply company for an acceptable product, and that you review the Safety Data Sheet (SDS) prior to purchase to verify that it qualifies under the Regulations.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0145" r="10774"/>
          <a:stretch/>
        </p:blipFill>
        <p:spPr>
          <a:xfrm>
            <a:off x="6849757" y="4297040"/>
            <a:ext cx="1446245" cy="1828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754" y="4297040"/>
            <a:ext cx="1908973" cy="18288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5623" t="3395" r="24588" b="3720"/>
          <a:stretch/>
        </p:blipFill>
        <p:spPr>
          <a:xfrm>
            <a:off x="10048659" y="2608519"/>
            <a:ext cx="1421421" cy="265176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817" t="4542" r="11992" b="4314"/>
          <a:stretch/>
        </p:blipFill>
        <p:spPr>
          <a:xfrm>
            <a:off x="320798" y="2920788"/>
            <a:ext cx="1382970" cy="1828800"/>
          </a:xfrm>
          <a:prstGeom prst="rect">
            <a:avLst/>
          </a:prstGeom>
        </p:spPr>
      </p:pic>
    </p:spTree>
    <p:extLst>
      <p:ext uri="{BB962C8B-B14F-4D97-AF65-F5344CB8AC3E}">
        <p14:creationId xmlns:p14="http://schemas.microsoft.com/office/powerpoint/2010/main" val="319630792"/>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6" id="{BB375E5A-8FC3-4FB7-A6E8-9040068211FB}" vid="{2B89D3CB-A611-48CF-BED1-C43F5F0453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C87BE7-3DAF-4C03-B2CD-B360154E90FC}">
  <ds:schemaRefs>
    <ds:schemaRef ds:uri="http://www.w3.org/XML/1998/namespace"/>
    <ds:schemaRef ds:uri="http://schemas.microsoft.com/office/2006/documentManagement/types"/>
    <ds:schemaRef ds:uri="http://schemas.microsoft.com/sharepoint/v3"/>
    <ds:schemaRef ds:uri="6dc4bcd6-49db-4c07-9060-8acfc67cef9f"/>
    <ds:schemaRef ds:uri="http://schemas.microsoft.com/office/infopath/2007/PartnerControls"/>
    <ds:schemaRef ds:uri="http://schemas.openxmlformats.org/package/2006/metadata/core-properties"/>
    <ds:schemaRef ds:uri="http://purl.org/dc/dcmitype/"/>
    <ds:schemaRef ds:uri="http://purl.org/dc/elements/1.1/"/>
    <ds:schemaRef ds:uri="fb0879af-3eba-417a-a55a-ffe6dcd6ca7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FBB53E8-7225-457A-B5F1-D326C5BB27B5}">
  <ds:schemaRefs>
    <ds:schemaRef ds:uri="http://schemas.microsoft.com/sharepoint/v3/contenttype/forms"/>
  </ds:schemaRefs>
</ds:datastoreItem>
</file>

<file path=customXml/itemProps3.xml><?xml version="1.0" encoding="utf-8"?>
<ds:datastoreItem xmlns:ds="http://schemas.openxmlformats.org/officeDocument/2006/customXml" ds:itemID="{A501E5DD-49BE-449C-93AB-53EC6814BD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2543</Words>
  <Application>Microsoft Office PowerPoint</Application>
  <PresentationFormat>Widescreen</PresentationFormat>
  <Paragraphs>190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Century Gothic</vt:lpstr>
      <vt:lpstr>Office Theme</vt:lpstr>
      <vt:lpstr>Dental Amalgam Control Program Implementation &amp; Training Presentation Metro Water Recovery </vt:lpstr>
      <vt:lpstr>Outline</vt:lpstr>
      <vt:lpstr>Amalgam Separator Installation &amp; Maintenance</vt:lpstr>
      <vt:lpstr>Amalgam Separator Installation &amp; Maintenance</vt:lpstr>
      <vt:lpstr>Operations and Maintenance (O&amp;M) Plan</vt:lpstr>
      <vt:lpstr>Operations and Maintenance (O&amp;M) Plan</vt:lpstr>
      <vt:lpstr>Best Management Practices (BMPs)</vt:lpstr>
      <vt:lpstr>Best Management Practices (BMPs) </vt:lpstr>
      <vt:lpstr>Best Management Practices (BMPs) (Continued)         </vt:lpstr>
      <vt:lpstr>Best Management Practices (BMPs) (Continued)         </vt:lpstr>
      <vt:lpstr>Record Keeping Requirements</vt:lpstr>
      <vt:lpstr>Record Keeping Requirements</vt:lpstr>
      <vt:lpstr>Reporting Requirements &amp; Inspections </vt:lpstr>
      <vt:lpstr>Reporting Requirements &amp; Inspections</vt:lpstr>
      <vt:lpstr>Reporting Requirements &amp; Inspections (Continued) </vt:lpstr>
      <vt:lpstr>Quiz</vt:lpstr>
      <vt:lpstr>Quiz (See Slides 22 - 24 for answers)</vt:lpstr>
      <vt:lpstr>Quiz (See Slides 22 - 24 for answers)</vt:lpstr>
      <vt:lpstr>Quiz (See Slides 22 - 24 for answers)</vt:lpstr>
      <vt:lpstr>Quiz Answers</vt:lpstr>
      <vt:lpstr>Quiz Answers </vt:lpstr>
      <vt:lpstr>Quiz Answers </vt:lpstr>
      <vt:lpstr>Quiz Answers </vt:lpstr>
      <vt:lpstr>Contact</vt:lpstr>
      <vt:lpstr>Quote and Image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2018-06-29T15:36:18Z</dcterms:created>
  <dcterms:modified xsi:type="dcterms:W3CDTF">2021-08-12T14:47:48Z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