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2"/>
  </p:notesMasterIdLst>
  <p:handoutMasterIdLst>
    <p:handoutMasterId r:id="rId33"/>
  </p:handoutMasterIdLst>
  <p:sldIdLst>
    <p:sldId id="259" r:id="rId5"/>
    <p:sldId id="261" r:id="rId6"/>
    <p:sldId id="263" r:id="rId7"/>
    <p:sldId id="256" r:id="rId8"/>
    <p:sldId id="262" r:id="rId9"/>
    <p:sldId id="282" r:id="rId10"/>
    <p:sldId id="283" r:id="rId11"/>
    <p:sldId id="258" r:id="rId12"/>
    <p:sldId id="284" r:id="rId13"/>
    <p:sldId id="268" r:id="rId14"/>
    <p:sldId id="285" r:id="rId15"/>
    <p:sldId id="286" r:id="rId16"/>
    <p:sldId id="287" r:id="rId17"/>
    <p:sldId id="288" r:id="rId18"/>
    <p:sldId id="266" r:id="rId19"/>
    <p:sldId id="265" r:id="rId20"/>
    <p:sldId id="289" r:id="rId21"/>
    <p:sldId id="260" r:id="rId22"/>
    <p:sldId id="290" r:id="rId23"/>
    <p:sldId id="292" r:id="rId24"/>
    <p:sldId id="293" r:id="rId25"/>
    <p:sldId id="297" r:id="rId26"/>
    <p:sldId id="294" r:id="rId27"/>
    <p:sldId id="295" r:id="rId28"/>
    <p:sldId id="296" r:id="rId29"/>
    <p:sldId id="264" r:id="rId30"/>
    <p:sldId id="269"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96D"/>
    <a:srgbClr val="1DA9BF"/>
    <a:srgbClr val="79AE02"/>
    <a:srgbClr val="03556D"/>
    <a:srgbClr val="1ABEEB"/>
    <a:srgbClr val="014E52"/>
    <a:srgbClr val="01C6FD"/>
    <a:srgbClr val="067F9C"/>
    <a:srgbClr val="145C72"/>
    <a:srgbClr val="000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notesViewPr>
    <p:cSldViewPr snapToGrid="0">
      <p:cViewPr varScale="1">
        <p:scale>
          <a:sx n="99" d="100"/>
          <a:sy n="99" d="100"/>
        </p:scale>
        <p:origin x="321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C34C92B-6A45-864A-B429-22A9039765DA}" type="datetimeFigureOut">
              <a:rPr lang="en-US" smtClean="0"/>
              <a:t>8/7/2018</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D265FE6-BEE9-465E-9202-2D200EDE749C}" type="datetimeFigureOut">
              <a:rPr lang="en-GB" smtClean="0"/>
              <a:t>07/08/2018</a:t>
            </a:fld>
            <a:endParaRPr lang="en-GB"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GB"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6DE8F2A-B3D4-43F2-B39B-CD77F64A1950}" type="slidenum">
              <a:rPr lang="en-GB" smtClean="0"/>
              <a:t>‹#›</a:t>
            </a:fld>
            <a:endParaRPr lang="en-GB"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smtClean="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smtClean="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smtClean="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smtClean="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smtClean="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smtClean="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448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smtClean="0"/>
              <a:t>Click to edit Master title style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smtClean="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smtClean="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smtClean="0"/>
              <a:t>Edit Master text styles</a:t>
            </a:r>
          </a:p>
          <a:p>
            <a:pPr lvl="1"/>
            <a:r>
              <a:rPr lang="en-US" smtClean="0"/>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014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73419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dirty="0"/>
              <a:t>Section Header 2</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Grey">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smtClean="0"/>
              <a:t>Click to edit Master title style</a:t>
            </a:r>
            <a:endParaRPr lang="en-US"/>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smtClean="0"/>
              <a:t>Click to edit Master title style</a:t>
            </a:r>
            <a:endParaRPr lang="en-GB" dirty="0"/>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smtClean="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smtClean="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smtClean="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smtClean="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44025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smtClean="0"/>
              <a:t>Click to edit Master title style</a:t>
            </a:r>
            <a:endParaRPr lang="en-GB" dirty="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smtClean="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smtClean="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smtClean="0"/>
              <a:t>Click to edit Master title style</a:t>
            </a:r>
            <a:endParaRPr lang="en-GB"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GB"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66" r:id="rId8"/>
    <p:sldLayoutId id="2147483664" r:id="rId9"/>
    <p:sldLayoutId id="2147483663" r:id="rId10"/>
    <p:sldLayoutId id="2147483667" r:id="rId11"/>
    <p:sldLayoutId id="2147483665" r:id="rId12"/>
    <p:sldLayoutId id="2147483669" r:id="rId13"/>
    <p:sldLayoutId id="2147483670" r:id="rId14"/>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p:txBody>
          <a:bodyPr/>
          <a:lstStyle/>
          <a:p>
            <a:pPr algn="ctr"/>
            <a:r>
              <a:rPr lang="en-US" dirty="0" smtClean="0"/>
              <a:t>Dental Amalgam Control Program</a:t>
            </a:r>
            <a:r>
              <a:rPr lang="en-US" sz="4000" dirty="0" smtClean="0"/>
              <a:t/>
            </a:r>
            <a:br>
              <a:rPr lang="en-US" sz="4000" dirty="0" smtClean="0"/>
            </a:br>
            <a:r>
              <a:rPr lang="en-US" sz="3600" dirty="0" smtClean="0">
                <a:solidFill>
                  <a:schemeClr val="accent2">
                    <a:lumMod val="75000"/>
                  </a:schemeClr>
                </a:solidFill>
              </a:rPr>
              <a:t>Implementation &amp; Training Presentation</a:t>
            </a:r>
            <a:r>
              <a:rPr lang="en-US" sz="4000" dirty="0" smtClean="0"/>
              <a:t/>
            </a:r>
            <a:br>
              <a:rPr lang="en-US" sz="4000" dirty="0" smtClean="0"/>
            </a:br>
            <a:r>
              <a:rPr lang="en-US" sz="4000" dirty="0" smtClean="0"/>
              <a:t>Metro Wastewater Reclamation District</a:t>
            </a:r>
            <a:endParaRPr lang="en-GB" sz="4000" dirty="0"/>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16" name="Rectangle 15" descr="Slide number background block">
            <a:extLst>
              <a:ext uri="{FF2B5EF4-FFF2-40B4-BE49-F238E27FC236}">
                <a16:creationId xmlns:a16="http://schemas.microsoft.com/office/drawing/2014/main" id="{4EB8303B-9502-480C-9C51-6EF9094D5E4F}"/>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a:t>
            </a:fld>
            <a:endParaRPr lang="en-GB" b="1" dirty="0">
              <a:solidFill>
                <a:schemeClr val="bg1"/>
              </a:solidFill>
            </a:endParaRPr>
          </a:p>
        </p:txBody>
      </p:sp>
    </p:spTree>
    <p:extLst>
      <p:ext uri="{BB962C8B-B14F-4D97-AF65-F5344CB8AC3E}">
        <p14:creationId xmlns:p14="http://schemas.microsoft.com/office/powerpoint/2010/main" val="3159085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Large background image placeholder">
            <a:extLst>
              <a:ext uri="{FF2B5EF4-FFF2-40B4-BE49-F238E27FC236}">
                <a16:creationId xmlns:a16="http://schemas.microsoft.com/office/drawing/2014/main" id="{786A19C6-E002-4933-863A-594D051F378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26" name="Text Placeholder 25">
            <a:extLst>
              <a:ext uri="{FF2B5EF4-FFF2-40B4-BE49-F238E27FC236}">
                <a16:creationId xmlns:a16="http://schemas.microsoft.com/office/drawing/2014/main" id="{C945F022-8812-45B5-933D-19A4B9A35A81}"/>
              </a:ext>
            </a:extLst>
          </p:cNvPr>
          <p:cNvSpPr>
            <a:spLocks noGrp="1"/>
          </p:cNvSpPr>
          <p:nvPr>
            <p:ph type="body" sz="quarter" idx="15"/>
          </p:nvPr>
        </p:nvSpPr>
        <p:spPr/>
        <p:txBody>
          <a:bodyPr/>
          <a:lstStyle/>
          <a:p>
            <a:r>
              <a:rPr lang="en-US" dirty="0"/>
              <a:t>“</a:t>
            </a:r>
            <a:endParaRPr lang="en-GB" dirty="0"/>
          </a:p>
        </p:txBody>
      </p:sp>
      <p:sp>
        <p:nvSpPr>
          <p:cNvPr id="20" name="Text Placeholder 19">
            <a:extLst>
              <a:ext uri="{FF2B5EF4-FFF2-40B4-BE49-F238E27FC236}">
                <a16:creationId xmlns:a16="http://schemas.microsoft.com/office/drawing/2014/main" id="{54BE0E0A-A560-4455-A59B-C7C534771261}"/>
              </a:ext>
            </a:extLst>
          </p:cNvPr>
          <p:cNvSpPr>
            <a:spLocks noGrp="1"/>
          </p:cNvSpPr>
          <p:nvPr>
            <p:ph type="body" sz="quarter" idx="14"/>
          </p:nvPr>
        </p:nvSpPr>
        <p:spPr>
          <a:xfrm>
            <a:off x="1587500" y="3884226"/>
            <a:ext cx="10033000" cy="1513235"/>
          </a:xfrm>
        </p:spPr>
        <p:txBody>
          <a:bodyPr/>
          <a:lstStyle/>
          <a:p>
            <a:r>
              <a:rPr lang="en-US" dirty="0" smtClean="0"/>
              <a:t>A true conservationist is a man who knows that the world is not given by his fathers, but borrowed from his children.</a:t>
            </a:r>
          </a:p>
          <a:p>
            <a:pPr algn="r"/>
            <a:r>
              <a:rPr lang="en-US" dirty="0" smtClean="0"/>
              <a:t>~ John James Audubon</a:t>
            </a:r>
            <a:endParaRPr lang="en-US" dirty="0"/>
          </a:p>
        </p:txBody>
      </p:sp>
      <p:sp>
        <p:nvSpPr>
          <p:cNvPr id="6" name="Title 5" hidden="1">
            <a:extLst>
              <a:ext uri="{FF2B5EF4-FFF2-40B4-BE49-F238E27FC236}">
                <a16:creationId xmlns:a16="http://schemas.microsoft.com/office/drawing/2014/main" id="{0FA90190-EBCB-443F-BFD6-79BA1A836363}"/>
              </a:ext>
            </a:extLst>
          </p:cNvPr>
          <p:cNvSpPr>
            <a:spLocks noGrp="1"/>
          </p:cNvSpPr>
          <p:nvPr>
            <p:ph type="title"/>
          </p:nvPr>
        </p:nvSpPr>
        <p:spPr/>
        <p:txBody>
          <a:bodyPr/>
          <a:lstStyle/>
          <a:p>
            <a:r>
              <a:rPr lang="en-US" dirty="0"/>
              <a:t>Quote and Image Slide</a:t>
            </a:r>
          </a:p>
        </p:txBody>
      </p:sp>
      <p:sp>
        <p:nvSpPr>
          <p:cNvPr id="5" name="Rectangle 4" descr="Slide number background block">
            <a:extLst>
              <a:ext uri="{FF2B5EF4-FFF2-40B4-BE49-F238E27FC236}">
                <a16:creationId xmlns:a16="http://schemas.microsoft.com/office/drawing/2014/main" id="{4D2D947A-5BA8-423D-A1CE-1ABB26F5937B}"/>
              </a:ext>
            </a:extLst>
          </p:cNvPr>
          <p:cNvSpPr/>
          <p:nvPr/>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Slide Number Placeholder 5">
            <a:extLst>
              <a:ext uri="{FF2B5EF4-FFF2-40B4-BE49-F238E27FC236}">
                <a16:creationId xmlns:a16="http://schemas.microsoft.com/office/drawing/2014/main" id="{3C7EED59-10A2-45B8-ACF5-4D37A39076F2}"/>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10</a:t>
            </a:fld>
            <a:endParaRPr lang="en-GB" b="1" dirty="0">
              <a:solidFill>
                <a:schemeClr val="bg1"/>
              </a:solidFill>
            </a:endParaRPr>
          </a:p>
        </p:txBody>
      </p:sp>
    </p:spTree>
    <p:extLst>
      <p:ext uri="{BB962C8B-B14F-4D97-AF65-F5344CB8AC3E}">
        <p14:creationId xmlns:p14="http://schemas.microsoft.com/office/powerpoint/2010/main" val="3788758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urtle in ocean">
            <a:extLst>
              <a:ext uri="{FF2B5EF4-FFF2-40B4-BE49-F238E27FC236}">
                <a16:creationId xmlns:a16="http://schemas.microsoft.com/office/drawing/2014/main" id="{1BF8833C-D907-D24E-949C-65190DF62995}"/>
              </a:ext>
            </a:extLst>
          </p:cNvPr>
          <p:cNvPicPr>
            <a:picLocks noGrp="1" noChangeAspect="1"/>
          </p:cNvPicPr>
          <p:nvPr>
            <p:ph type="pic" sz="quarter" idx="10"/>
          </p:nvPr>
        </p:nvPicPr>
        <p:blipFill rotWithShape="1">
          <a:blip r:embed="rId2"/>
          <a:srcRect l="-101" t="28284" r="101" b="22912"/>
          <a:stretch/>
        </p:blipFill>
        <p:spPr>
          <a:xfrm>
            <a:off x="123992" y="124953"/>
            <a:ext cx="11944014" cy="4372387"/>
          </a:xfrm>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5012250"/>
            <a:ext cx="10607040" cy="590931"/>
          </a:xfrm>
        </p:spPr>
        <p:txBody>
          <a:bodyPr/>
          <a:lstStyle/>
          <a:p>
            <a:r>
              <a:rPr lang="en-GB" sz="3600" dirty="0" smtClean="0"/>
              <a:t>Operations and Maintenance (O&amp;M) Plan</a:t>
            </a:r>
            <a:endParaRPr lang="en-GB" sz="3600" dirty="0"/>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4871" y="5603181"/>
            <a:ext cx="9144000" cy="535531"/>
          </a:xfrm>
        </p:spPr>
        <p:txBody>
          <a:bodyPr/>
          <a:lstStyle/>
          <a:p>
            <a:r>
              <a:rPr lang="en-GB" dirty="0" smtClean="0"/>
              <a:t>Metro Wastewater Reclamation District ~ Dental Amalgam Control Program</a:t>
            </a:r>
          </a:p>
          <a:p>
            <a:pPr>
              <a:spcBef>
                <a:spcPts val="0"/>
              </a:spcBef>
            </a:pPr>
            <a:r>
              <a:rPr lang="en-GB" sz="1400" dirty="0" smtClean="0"/>
              <a:t>Rules &amp; Regulations, Section 6.16.1, CFR 441.30</a:t>
            </a:r>
            <a:endParaRPr lang="en-GB" sz="1400" dirty="0"/>
          </a:p>
        </p:txBody>
      </p:sp>
    </p:spTree>
    <p:extLst>
      <p:ext uri="{BB962C8B-B14F-4D97-AF65-F5344CB8AC3E}">
        <p14:creationId xmlns:p14="http://schemas.microsoft.com/office/powerpoint/2010/main" val="289915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571500" y="1998070"/>
            <a:ext cx="5652018" cy="1622973"/>
          </a:xfrm>
        </p:spPr>
        <p:txBody>
          <a:bodyPr/>
          <a:lstStyle/>
          <a:p>
            <a:pPr marL="285750" indent="-285750">
              <a:buFont typeface="Arial" panose="020B0604020202020204" pitchFamily="34" charset="0"/>
              <a:buChar char="•"/>
            </a:pPr>
            <a:r>
              <a:rPr lang="en-US" dirty="0" smtClean="0"/>
              <a:t>Required maintenance according to the manufacturer’s recommendations must be performed and documented.</a:t>
            </a:r>
          </a:p>
          <a:p>
            <a:pPr marL="285750" indent="-285750">
              <a:buFont typeface="Arial" panose="020B0604020202020204" pitchFamily="34" charset="0"/>
              <a:buChar char="•"/>
            </a:pPr>
            <a:r>
              <a:rPr lang="en-US" dirty="0" smtClean="0"/>
              <a:t>A monthly visual inspection of the amalgam separator(s) must be performed, and a monthly amalgam separator inspection log must be maintained with dates and personnel signatures.</a:t>
            </a:r>
          </a:p>
        </p:txBody>
      </p:sp>
      <p:sp>
        <p:nvSpPr>
          <p:cNvPr id="16" name="Text Placeholder 15">
            <a:extLst>
              <a:ext uri="{FF2B5EF4-FFF2-40B4-BE49-F238E27FC236}">
                <a16:creationId xmlns:a16="http://schemas.microsoft.com/office/drawing/2014/main" id="{DDA9F97E-A6B3-4444-90E9-E7CE786F821B}"/>
              </a:ext>
            </a:extLst>
          </p:cNvPr>
          <p:cNvSpPr>
            <a:spLocks noGrp="1"/>
          </p:cNvSpPr>
          <p:nvPr>
            <p:ph type="body" sz="quarter" idx="18"/>
          </p:nvPr>
        </p:nvSpPr>
        <p:spPr>
          <a:xfrm>
            <a:off x="6223518" y="1998070"/>
            <a:ext cx="5396982" cy="1874135"/>
          </a:xfrm>
        </p:spPr>
        <p:txBody>
          <a:bodyPr/>
          <a:lstStyle/>
          <a:p>
            <a:pPr marL="285750" indent="-285750">
              <a:buFont typeface="Arial" panose="020B0604020202020204" pitchFamily="34" charset="0"/>
              <a:buChar char="•"/>
            </a:pPr>
            <a:r>
              <a:rPr lang="en-US" dirty="0"/>
              <a:t>Collection </a:t>
            </a:r>
            <a:r>
              <a:rPr lang="en-US" dirty="0" smtClean="0"/>
              <a:t>device </a:t>
            </a:r>
            <a:r>
              <a:rPr lang="en-US" dirty="0"/>
              <a:t>replacement </a:t>
            </a:r>
            <a:r>
              <a:rPr lang="en-US" dirty="0" smtClean="0"/>
              <a:t>per the manufacturer’s </a:t>
            </a:r>
            <a:r>
              <a:rPr lang="en-US" dirty="0"/>
              <a:t>recommendation or when solids reach the full line, whichever comes first.</a:t>
            </a:r>
          </a:p>
          <a:p>
            <a:pPr marL="285750" indent="-285750">
              <a:buFont typeface="Arial" panose="020B0604020202020204" pitchFamily="34" charset="0"/>
              <a:buChar char="•"/>
            </a:pPr>
            <a:r>
              <a:rPr lang="en-GB" dirty="0" smtClean="0"/>
              <a:t>Amalgam wastes should be transferred to an off-site mercury recycling facility or managed and disposed of in accordance with applicable federal, state and local hazardous waste laws and regulations.</a:t>
            </a:r>
          </a:p>
          <a:p>
            <a:endParaRPr lang="en-GB" dirty="0"/>
          </a:p>
          <a:p>
            <a:endParaRPr lang="en-GB" dirty="0"/>
          </a:p>
        </p:txBody>
      </p:sp>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a:lstStyle/>
          <a:p>
            <a:r>
              <a:rPr lang="en-US" dirty="0" smtClean="0"/>
              <a:t>Operations and Maintenance (O&amp;M) Plan</a:t>
            </a:r>
            <a:endParaRPr lang="en-GB" dirty="0"/>
          </a:p>
        </p:txBody>
      </p:sp>
      <p:sp>
        <p:nvSpPr>
          <p:cNvPr id="2" name="TextBox 1"/>
          <p:cNvSpPr txBox="1"/>
          <p:nvPr/>
        </p:nvSpPr>
        <p:spPr>
          <a:xfrm>
            <a:off x="571500" y="1324947"/>
            <a:ext cx="11049000" cy="523220"/>
          </a:xfrm>
          <a:prstGeom prst="rect">
            <a:avLst/>
          </a:prstGeom>
          <a:noFill/>
        </p:spPr>
        <p:txBody>
          <a:bodyPr wrap="square" rtlCol="0">
            <a:spAutoFit/>
          </a:bodyPr>
          <a:lstStyle/>
          <a:p>
            <a:r>
              <a:rPr lang="en-US" sz="1400" dirty="0" smtClean="0"/>
              <a:t>Each dental facility must develop an O&amp;M Plan to ensure proper operation and maintenance of all amalgam separators and documentation of all maintenance activities.  This plan must be kept current and must address, at a minimum, the following:</a:t>
            </a:r>
            <a:endParaRPr lang="en-US" sz="1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954" t="5737" r="8995" b="5556"/>
          <a:stretch/>
        </p:blipFill>
        <p:spPr>
          <a:xfrm rot="16200000">
            <a:off x="1670047" y="2738914"/>
            <a:ext cx="3050337" cy="4572000"/>
          </a:xfrm>
          <a:prstGeom prst="rect">
            <a:avLst/>
          </a:prstGeom>
          <a:ln>
            <a:solidFill>
              <a:schemeClr val="accent2">
                <a:lumMod val="75000"/>
              </a:schemeClr>
            </a:solid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626" t="2778" r="3371" b="6405"/>
          <a:stretch/>
        </p:blipFill>
        <p:spPr>
          <a:xfrm>
            <a:off x="7959013" y="3621043"/>
            <a:ext cx="2297047" cy="3017520"/>
          </a:xfrm>
          <a:prstGeom prst="rect">
            <a:avLst/>
          </a:prstGeom>
          <a:ln>
            <a:solidFill>
              <a:schemeClr val="accent2">
                <a:lumMod val="75000"/>
              </a:schemeClr>
            </a:solidFill>
          </a:ln>
        </p:spPr>
      </p:pic>
    </p:spTree>
    <p:extLst>
      <p:ext uri="{BB962C8B-B14F-4D97-AF65-F5344CB8AC3E}">
        <p14:creationId xmlns:p14="http://schemas.microsoft.com/office/powerpoint/2010/main" val="1887110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over image, large fish">
            <a:extLst>
              <a:ext uri="{FF2B5EF4-FFF2-40B4-BE49-F238E27FC236}">
                <a16:creationId xmlns:a16="http://schemas.microsoft.com/office/drawing/2014/main" id="{8557C52B-FF7B-4358-81A2-8E139E5C53DE}"/>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a:stretch/>
        </p:blipFill>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5012250"/>
            <a:ext cx="10607040" cy="590931"/>
          </a:xfrm>
        </p:spPr>
        <p:txBody>
          <a:bodyPr/>
          <a:lstStyle/>
          <a:p>
            <a:r>
              <a:rPr lang="en-GB" sz="3600" dirty="0" smtClean="0"/>
              <a:t>Record Keeping Requirements</a:t>
            </a:r>
            <a:endParaRPr lang="en-GB" sz="3600" dirty="0"/>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4871" y="5603181"/>
            <a:ext cx="9144000" cy="913070"/>
          </a:xfrm>
        </p:spPr>
        <p:txBody>
          <a:bodyPr/>
          <a:lstStyle/>
          <a:p>
            <a:r>
              <a:rPr lang="en-GB" dirty="0"/>
              <a:t>Metro Wastewater Reclamation District ~ Dental Amalgam Control </a:t>
            </a:r>
            <a:r>
              <a:rPr lang="en-GB" dirty="0" smtClean="0"/>
              <a:t>Program</a:t>
            </a:r>
          </a:p>
          <a:p>
            <a:pPr>
              <a:spcBef>
                <a:spcPts val="0"/>
              </a:spcBef>
            </a:pPr>
            <a:r>
              <a:rPr lang="en-GB" sz="1400" dirty="0" smtClean="0"/>
              <a:t>Rules </a:t>
            </a:r>
            <a:r>
              <a:rPr lang="en-GB" sz="1400" dirty="0"/>
              <a:t>&amp; Regulations, Section </a:t>
            </a:r>
            <a:r>
              <a:rPr lang="en-GB" sz="1400" dirty="0" smtClean="0"/>
              <a:t>6.16.1, CFR 441.50</a:t>
            </a:r>
            <a:endParaRPr lang="en-GB" sz="1400" dirty="0"/>
          </a:p>
          <a:p>
            <a:endParaRPr lang="en-GB" dirty="0"/>
          </a:p>
        </p:txBody>
      </p:sp>
    </p:spTree>
    <p:extLst>
      <p:ext uri="{BB962C8B-B14F-4D97-AF65-F5344CB8AC3E}">
        <p14:creationId xmlns:p14="http://schemas.microsoft.com/office/powerpoint/2010/main" val="1584194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a:lstStyle/>
          <a:p>
            <a:r>
              <a:rPr lang="en-US" dirty="0" smtClean="0"/>
              <a:t>Record Keeping Requirements</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39"/>
            <a:ext cx="11258005" cy="1261499"/>
          </a:xfrm>
        </p:spPr>
        <p:txBody>
          <a:bodyPr/>
          <a:lstStyle/>
          <a:p>
            <a:pPr marL="0" indent="0">
              <a:buNone/>
            </a:pPr>
            <a:r>
              <a:rPr lang="en-US" dirty="0" smtClean="0"/>
              <a:t>Excluding the One-Time Compliance Report which must be maintained as long as the dental facility is in operation or ownership is transferred, the following documentation shall be established and maintained in either physical or electronic format for no less than three(3) years and made available for Metro District review upon request. </a:t>
            </a:r>
            <a:endParaRPr lang="en-GB" dirty="0"/>
          </a:p>
        </p:txBody>
      </p:sp>
      <p:sp>
        <p:nvSpPr>
          <p:cNvPr id="3" name="TextBox 2"/>
          <p:cNvSpPr txBox="1"/>
          <p:nvPr/>
        </p:nvSpPr>
        <p:spPr>
          <a:xfrm>
            <a:off x="802433" y="2703016"/>
            <a:ext cx="7968343" cy="329320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t>Documentation of all dates that collected dental amalgam is picked up or shipped for proper disposal in accordance with 40 CFR 261.5 (g)(3) including copies of receipts, manifests, and other documents that include the date(s) of the amalgam waste collection and the name of the permitted or licensed treatment storage or disposal facility receiving the amalgam retaining container.</a:t>
            </a:r>
          </a:p>
          <a:p>
            <a:pPr marL="285750" indent="-285750">
              <a:spcAft>
                <a:spcPts val="1200"/>
              </a:spcAft>
              <a:buFont typeface="Arial" panose="020B0604020202020204" pitchFamily="34" charset="0"/>
              <a:buChar char="•"/>
            </a:pPr>
            <a:r>
              <a:rPr lang="en-US" dirty="0" smtClean="0"/>
              <a:t>Documentation of any repair or replacement of an amalgam separator or equivalent device, including the date, person(s) making the repair or replacement and a description of the repair or replacement (including make and model).</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38951" y="2458616"/>
            <a:ext cx="1758461" cy="2286000"/>
          </a:xfrm>
          <a:prstGeom prst="rect">
            <a:avLst/>
          </a:prstGeom>
          <a:ln>
            <a:solidFill>
              <a:schemeClr val="tx2"/>
            </a:solidFill>
          </a:ln>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62039" y="3820150"/>
            <a:ext cx="1758461" cy="2286000"/>
          </a:xfrm>
          <a:prstGeom prst="rect">
            <a:avLst/>
          </a:prstGeom>
          <a:ln>
            <a:solidFill>
              <a:schemeClr val="tx2"/>
            </a:solidFill>
          </a:ln>
        </p:spPr>
      </p:pic>
    </p:spTree>
    <p:extLst>
      <p:ext uri="{BB962C8B-B14F-4D97-AF65-F5344CB8AC3E}">
        <p14:creationId xmlns:p14="http://schemas.microsoft.com/office/powerpoint/2010/main" val="18183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7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244477"/>
            <a:ext cx="5170715" cy="1588127"/>
          </a:xfrm>
        </p:spPr>
        <p:txBody>
          <a:bodyPr/>
          <a:lstStyle/>
          <a:p>
            <a:r>
              <a:rPr lang="en-US" dirty="0" smtClean="0"/>
              <a:t>Reporting Requirements &amp; Inspections </a:t>
            </a:r>
            <a:endParaRPr lang="en-GB" dirty="0"/>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a:lstStyle/>
          <a:p>
            <a:r>
              <a:rPr lang="en-GB" dirty="0"/>
              <a:t>Metro Wastewater Reclamation District ~ </a:t>
            </a:r>
            <a:endParaRPr lang="en-GB" dirty="0" smtClean="0"/>
          </a:p>
          <a:p>
            <a:pPr>
              <a:spcBef>
                <a:spcPts val="0"/>
              </a:spcBef>
            </a:pPr>
            <a:r>
              <a:rPr lang="en-GB" dirty="0" smtClean="0"/>
              <a:t>Dental </a:t>
            </a:r>
            <a:r>
              <a:rPr lang="en-GB" dirty="0"/>
              <a:t>Amalgam Control Program</a:t>
            </a:r>
          </a:p>
          <a:p>
            <a:pPr>
              <a:spcBef>
                <a:spcPts val="0"/>
              </a:spcBef>
            </a:pPr>
            <a:r>
              <a:rPr lang="en-GB" sz="1200" dirty="0"/>
              <a:t>Rules &amp; Regulations, </a:t>
            </a:r>
            <a:r>
              <a:rPr lang="en-GB" sz="1200" dirty="0" smtClean="0"/>
              <a:t>Sections 6.16.1 and 6.25</a:t>
            </a:r>
          </a:p>
          <a:p>
            <a:pPr>
              <a:spcBef>
                <a:spcPts val="0"/>
              </a:spcBef>
            </a:pPr>
            <a:r>
              <a:rPr lang="en-GB" sz="1200" dirty="0" smtClean="0"/>
              <a:t>CFR 441.10 &amp; 441.50</a:t>
            </a:r>
            <a:endParaRPr lang="en-GB" sz="1200" dirty="0"/>
          </a:p>
        </p:txBody>
      </p:sp>
      <p:pic>
        <p:nvPicPr>
          <p:cNvPr id="23" name="Picture Placeholder 22" descr="Right side image placeholder">
            <a:extLst>
              <a:ext uri="{FF2B5EF4-FFF2-40B4-BE49-F238E27FC236}">
                <a16:creationId xmlns:a16="http://schemas.microsoft.com/office/drawing/2014/main" id="{DC389449-072E-4155-BA3B-C45AA950BF2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15</a:t>
            </a:fld>
            <a:endParaRPr lang="en-GB" b="1" dirty="0">
              <a:solidFill>
                <a:schemeClr val="bg1"/>
              </a:solidFill>
            </a:endParaRPr>
          </a:p>
        </p:txBody>
      </p:sp>
      <p:sp>
        <p:nvSpPr>
          <p:cNvPr id="2" name="Text Placeholder 1"/>
          <p:cNvSpPr>
            <a:spLocks noGrp="1"/>
          </p:cNvSpPr>
          <p:nvPr>
            <p:ph type="body" sz="quarter" idx="17"/>
          </p:nvPr>
        </p:nvSpPr>
        <p:spPr>
          <a:xfrm>
            <a:off x="571499" y="3163078"/>
            <a:ext cx="5045529" cy="3107092"/>
          </a:xfrm>
        </p:spPr>
        <p:txBody>
          <a:bodyPr/>
          <a:lstStyle/>
          <a:p>
            <a:pPr lvl="1"/>
            <a:r>
              <a:rPr lang="en-US" sz="1800" dirty="0" smtClean="0"/>
              <a:t>Compliance Reporting</a:t>
            </a:r>
          </a:p>
          <a:p>
            <a:pPr lvl="1"/>
            <a:r>
              <a:rPr lang="en-US" sz="1800" dirty="0"/>
              <a:t>De </a:t>
            </a:r>
            <a:r>
              <a:rPr lang="en-US" sz="1800" dirty="0" err="1"/>
              <a:t>Minimus</a:t>
            </a:r>
            <a:r>
              <a:rPr lang="en-US" sz="1800" dirty="0"/>
              <a:t> </a:t>
            </a:r>
            <a:r>
              <a:rPr lang="en-US" sz="1800" dirty="0" smtClean="0"/>
              <a:t>and Exempt Facilities</a:t>
            </a:r>
            <a:endParaRPr lang="en-US" sz="1800" dirty="0"/>
          </a:p>
          <a:p>
            <a:pPr lvl="1"/>
            <a:r>
              <a:rPr lang="en-US" sz="1800" dirty="0"/>
              <a:t>Inspections</a:t>
            </a:r>
          </a:p>
          <a:p>
            <a:pPr lvl="1"/>
            <a:r>
              <a:rPr lang="en-US" sz="1800" dirty="0"/>
              <a:t>Right of Entry</a:t>
            </a:r>
          </a:p>
          <a:p>
            <a:pPr lvl="1"/>
            <a:r>
              <a:rPr lang="en-US" sz="1800" dirty="0" smtClean="0"/>
              <a:t>Non-Compliance</a:t>
            </a:r>
            <a:endParaRPr lang="en-US" sz="1800" dirty="0"/>
          </a:p>
        </p:txBody>
      </p:sp>
    </p:spTree>
    <p:extLst>
      <p:ext uri="{BB962C8B-B14F-4D97-AF65-F5344CB8AC3E}">
        <p14:creationId xmlns:p14="http://schemas.microsoft.com/office/powerpoint/2010/main" val="3727818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a:xfrm>
            <a:off x="446314" y="1204209"/>
            <a:ext cx="4900386" cy="334508"/>
          </a:xfrm>
        </p:spPr>
        <p:txBody>
          <a:bodyPr/>
          <a:lstStyle/>
          <a:p>
            <a:r>
              <a:rPr lang="da-DK" dirty="0" smtClean="0"/>
              <a:t>Compliance Reporting</a:t>
            </a:r>
            <a:endParaRPr lang="da-DK" dirty="0"/>
          </a:p>
        </p:txBody>
      </p:sp>
      <p:sp>
        <p:nvSpPr>
          <p:cNvPr id="15" name="Text Placeholder 14">
            <a:extLst>
              <a:ext uri="{FF2B5EF4-FFF2-40B4-BE49-F238E27FC236}">
                <a16:creationId xmlns:a16="http://schemas.microsoft.com/office/drawing/2014/main" id="{E16F1686-F366-46A5-AE17-1A563B77E882}"/>
              </a:ext>
            </a:extLst>
          </p:cNvPr>
          <p:cNvSpPr>
            <a:spLocks noGrp="1"/>
          </p:cNvSpPr>
          <p:nvPr>
            <p:ph type="body" sz="quarter" idx="15"/>
          </p:nvPr>
        </p:nvSpPr>
        <p:spPr>
          <a:xfrm>
            <a:off x="6720114" y="1204209"/>
            <a:ext cx="4900386" cy="334508"/>
          </a:xfrm>
        </p:spPr>
        <p:txBody>
          <a:bodyPr/>
          <a:lstStyle/>
          <a:p>
            <a:r>
              <a:rPr lang="en-GB" dirty="0" smtClean="0"/>
              <a:t>De </a:t>
            </a:r>
            <a:r>
              <a:rPr lang="en-GB" dirty="0" err="1" smtClean="0"/>
              <a:t>Minimus</a:t>
            </a:r>
            <a:r>
              <a:rPr lang="en-GB" dirty="0" smtClean="0"/>
              <a:t> and Exempt Facilities</a:t>
            </a:r>
            <a:endParaRPr lang="en-GB" dirty="0"/>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446314" y="1651780"/>
            <a:ext cx="4900386" cy="4999886"/>
          </a:xfrm>
        </p:spPr>
        <p:txBody>
          <a:bodyPr/>
          <a:lstStyle/>
          <a:p>
            <a:r>
              <a:rPr lang="en-US" sz="1300" b="1" dirty="0" smtClean="0"/>
              <a:t>Existing dental facilities </a:t>
            </a:r>
            <a:r>
              <a:rPr lang="en-US" sz="1300" dirty="0" smtClean="0"/>
              <a:t>~ a One-Time Compliance Report must be submitted to the Metro District no later than October 12, 2020.</a:t>
            </a:r>
          </a:p>
          <a:p>
            <a:r>
              <a:rPr lang="en-US" sz="1300" dirty="0" smtClean="0"/>
              <a:t>If a dental facility transfers ownership, the new owner must submit a new One-Time Compliance Report to the Metro District no later than 90 days after the transfer.</a:t>
            </a:r>
          </a:p>
          <a:p>
            <a:r>
              <a:rPr lang="en-US" sz="1300" b="1" dirty="0" smtClean="0"/>
              <a:t>New dental facilities </a:t>
            </a:r>
            <a:r>
              <a:rPr lang="en-US" sz="1300" dirty="0" smtClean="0"/>
              <a:t>~ a One-Time Compliance Report must be submitted to the Metro District no later than 90 days following the commencement of discharge to the Metro District.</a:t>
            </a:r>
          </a:p>
          <a:p>
            <a:r>
              <a:rPr lang="en-US" sz="1300" b="1" dirty="0" smtClean="0"/>
              <a:t>Signatory Authority </a:t>
            </a:r>
            <a:r>
              <a:rPr lang="en-US" sz="1300" dirty="0" smtClean="0"/>
              <a:t>~ One-Time Compliance Reports must be signed and certified by a responsible corporate officer, a general partner or proprietor if the dental discharger is a partnership or sole proprietorship, or a duly authorized representative.</a:t>
            </a:r>
          </a:p>
          <a:p>
            <a:r>
              <a:rPr lang="en-US" sz="1300" b="1" dirty="0" smtClean="0"/>
              <a:t>O&amp;M Plans </a:t>
            </a:r>
            <a:r>
              <a:rPr lang="en-US" sz="1300" dirty="0" smtClean="0"/>
              <a:t>~ One-Time Compliance Reports must include a copy of the dental facility’s O&amp;M Plan, which must explain the practices employed by the facility to ensure proper operation and maintenance in accordance with 40 CFR 441.30 or 441.40.</a:t>
            </a:r>
          </a:p>
        </p:txBody>
      </p:sp>
      <p:sp>
        <p:nvSpPr>
          <p:cNvPr id="16" name="Text Placeholder 15">
            <a:extLst>
              <a:ext uri="{FF2B5EF4-FFF2-40B4-BE49-F238E27FC236}">
                <a16:creationId xmlns:a16="http://schemas.microsoft.com/office/drawing/2014/main" id="{DDA9F97E-A6B3-4444-90E9-E7CE786F821B}"/>
              </a:ext>
            </a:extLst>
          </p:cNvPr>
          <p:cNvSpPr>
            <a:spLocks noGrp="1"/>
          </p:cNvSpPr>
          <p:nvPr>
            <p:ph type="body" sz="quarter" idx="18"/>
          </p:nvPr>
        </p:nvSpPr>
        <p:spPr>
          <a:xfrm>
            <a:off x="6720114" y="1651780"/>
            <a:ext cx="4900386" cy="5346179"/>
          </a:xfrm>
        </p:spPr>
        <p:txBody>
          <a:bodyPr/>
          <a:lstStyle/>
          <a:p>
            <a:pPr>
              <a:spcBef>
                <a:spcPts val="1200"/>
              </a:spcBef>
            </a:pPr>
            <a:r>
              <a:rPr lang="en-US" sz="1300" b="1" dirty="0" smtClean="0"/>
              <a:t>De </a:t>
            </a:r>
            <a:r>
              <a:rPr lang="en-US" sz="1300" b="1" dirty="0" err="1" smtClean="0"/>
              <a:t>Minimus</a:t>
            </a:r>
            <a:r>
              <a:rPr lang="en-US" sz="1300" b="1" dirty="0" smtClean="0"/>
              <a:t> facilities </a:t>
            </a:r>
            <a:r>
              <a:rPr lang="en-US" sz="1300" dirty="0" smtClean="0"/>
              <a:t>include those </a:t>
            </a:r>
            <a:r>
              <a:rPr lang="en-US" sz="1300" dirty="0"/>
              <a:t>that </a:t>
            </a:r>
            <a:r>
              <a:rPr lang="en-US" sz="1300" b="1" dirty="0">
                <a:solidFill>
                  <a:srgbClr val="79AE02"/>
                </a:solidFill>
              </a:rPr>
              <a:t>do not place any amalgam</a:t>
            </a:r>
            <a:r>
              <a:rPr lang="en-US" sz="1300" dirty="0"/>
              <a:t>, and </a:t>
            </a:r>
            <a:r>
              <a:rPr lang="en-US" sz="1300" dirty="0" smtClean="0"/>
              <a:t>whose </a:t>
            </a:r>
            <a:r>
              <a:rPr lang="en-US" sz="1300" dirty="0"/>
              <a:t>removal of </a:t>
            </a:r>
            <a:r>
              <a:rPr lang="en-US" sz="1300" dirty="0" smtClean="0"/>
              <a:t>amalgam and teeth </a:t>
            </a:r>
            <a:r>
              <a:rPr lang="en-US" sz="1300" dirty="0"/>
              <a:t>with amalgam comprises </a:t>
            </a:r>
            <a:r>
              <a:rPr lang="en-US" sz="1300" b="1" dirty="0">
                <a:solidFill>
                  <a:srgbClr val="79AE02"/>
                </a:solidFill>
              </a:rPr>
              <a:t>less than 5% </a:t>
            </a:r>
            <a:r>
              <a:rPr lang="en-US" sz="1300" dirty="0"/>
              <a:t>of the dental facility’s </a:t>
            </a:r>
            <a:r>
              <a:rPr lang="en-US" sz="1300" dirty="0" smtClean="0"/>
              <a:t>business. </a:t>
            </a:r>
          </a:p>
          <a:p>
            <a:r>
              <a:rPr lang="en-US" sz="1300" b="1" dirty="0" smtClean="0"/>
              <a:t>Exempt facilities </a:t>
            </a:r>
            <a:r>
              <a:rPr lang="en-US" sz="1300" dirty="0" smtClean="0"/>
              <a:t>are those that </a:t>
            </a:r>
            <a:r>
              <a:rPr lang="en-US" sz="1300" i="1" u="sng" dirty="0" smtClean="0"/>
              <a:t>exclusively</a:t>
            </a:r>
            <a:r>
              <a:rPr lang="en-US" sz="1300" dirty="0" smtClean="0"/>
              <a:t> practice one or more of the following:</a:t>
            </a:r>
          </a:p>
          <a:p>
            <a:pPr marL="285750" indent="-285750">
              <a:spcBef>
                <a:spcPts val="600"/>
              </a:spcBef>
              <a:buFont typeface="Arial" panose="020B0604020202020204" pitchFamily="34" charset="0"/>
              <a:buChar char="•"/>
            </a:pPr>
            <a:r>
              <a:rPr lang="en-US" sz="1300" dirty="0" smtClean="0"/>
              <a:t>Oral Pathology</a:t>
            </a:r>
          </a:p>
          <a:p>
            <a:pPr marL="285750" indent="-285750">
              <a:spcBef>
                <a:spcPts val="0"/>
              </a:spcBef>
              <a:buFont typeface="Arial" panose="020B0604020202020204" pitchFamily="34" charset="0"/>
              <a:buChar char="•"/>
            </a:pPr>
            <a:r>
              <a:rPr lang="en-US" sz="1300" dirty="0" smtClean="0"/>
              <a:t>Oral and Maxillofacial radiology</a:t>
            </a:r>
          </a:p>
          <a:p>
            <a:pPr marL="285750" indent="-285750">
              <a:spcBef>
                <a:spcPts val="0"/>
              </a:spcBef>
              <a:buFont typeface="Arial" panose="020B0604020202020204" pitchFamily="34" charset="0"/>
              <a:buChar char="•"/>
            </a:pPr>
            <a:r>
              <a:rPr lang="en-US" sz="1300" dirty="0" smtClean="0"/>
              <a:t>Oral and maxillofacial surgery</a:t>
            </a:r>
          </a:p>
          <a:p>
            <a:pPr marL="285750" indent="-285750">
              <a:spcBef>
                <a:spcPts val="0"/>
              </a:spcBef>
              <a:buFont typeface="Arial" panose="020B0604020202020204" pitchFamily="34" charset="0"/>
              <a:buChar char="•"/>
            </a:pPr>
            <a:r>
              <a:rPr lang="en-US" sz="1300" dirty="0" smtClean="0"/>
              <a:t>Orthodontics</a:t>
            </a:r>
          </a:p>
          <a:p>
            <a:pPr marL="285750" indent="-285750">
              <a:spcBef>
                <a:spcPts val="0"/>
              </a:spcBef>
              <a:buFont typeface="Arial" panose="020B0604020202020204" pitchFamily="34" charset="0"/>
              <a:buChar char="•"/>
            </a:pPr>
            <a:r>
              <a:rPr lang="en-US" sz="1300" dirty="0" smtClean="0"/>
              <a:t>Periodontics</a:t>
            </a:r>
          </a:p>
          <a:p>
            <a:pPr marL="285750" indent="-285750">
              <a:spcBef>
                <a:spcPts val="0"/>
              </a:spcBef>
              <a:buFont typeface="Arial" panose="020B0604020202020204" pitchFamily="34" charset="0"/>
              <a:buChar char="•"/>
            </a:pPr>
            <a:r>
              <a:rPr lang="en-US" sz="1300" dirty="0" smtClean="0"/>
              <a:t>Prosthodontics</a:t>
            </a:r>
          </a:p>
          <a:p>
            <a:pPr marL="285750" indent="-285750">
              <a:spcBef>
                <a:spcPts val="0"/>
              </a:spcBef>
              <a:buFont typeface="Arial" panose="020B0604020202020204" pitchFamily="34" charset="0"/>
              <a:buChar char="•"/>
            </a:pPr>
            <a:r>
              <a:rPr lang="en-US" sz="1300" dirty="0" smtClean="0"/>
              <a:t>Mobile Dental facilities</a:t>
            </a:r>
          </a:p>
          <a:p>
            <a:r>
              <a:rPr lang="en-US" sz="1300" b="1" dirty="0" smtClean="0"/>
              <a:t>Existing dental facilities </a:t>
            </a:r>
            <a:r>
              <a:rPr lang="en-US" sz="1300" dirty="0" smtClean="0"/>
              <a:t>meeting the above ~ a One-Time Compliance Report must be </a:t>
            </a:r>
            <a:r>
              <a:rPr lang="en-US" sz="1300" dirty="0"/>
              <a:t>submitted </a:t>
            </a:r>
            <a:r>
              <a:rPr lang="en-US" sz="1300" dirty="0" smtClean="0"/>
              <a:t>no </a:t>
            </a:r>
            <a:r>
              <a:rPr lang="en-US" sz="1300" dirty="0"/>
              <a:t>later than October 12, </a:t>
            </a:r>
            <a:r>
              <a:rPr lang="en-US" sz="1300" dirty="0" smtClean="0"/>
              <a:t>2020, or 90 days after transfer of ownership.</a:t>
            </a:r>
          </a:p>
          <a:p>
            <a:r>
              <a:rPr lang="en-US" sz="1300" b="1" dirty="0" smtClean="0"/>
              <a:t>New </a:t>
            </a:r>
            <a:r>
              <a:rPr lang="en-US" sz="1300" b="1" dirty="0"/>
              <a:t>dental </a:t>
            </a:r>
            <a:r>
              <a:rPr lang="en-US" sz="1300" b="1" dirty="0" smtClean="0"/>
              <a:t>facilities </a:t>
            </a:r>
            <a:r>
              <a:rPr lang="en-US" sz="1300" dirty="0" smtClean="0"/>
              <a:t>meeting the above ~ </a:t>
            </a:r>
            <a:r>
              <a:rPr lang="en-US" sz="1300" dirty="0"/>
              <a:t>a One-Time Compliance Report must be submitted to the Metro District no later than 90 days following the commencement of discharge to the Metro District.</a:t>
            </a:r>
          </a:p>
          <a:p>
            <a:r>
              <a:rPr lang="en-US" sz="1300" b="1" dirty="0" smtClean="0"/>
              <a:t>Signatory Authority </a:t>
            </a:r>
            <a:r>
              <a:rPr lang="en-US" sz="1300" dirty="0" smtClean="0"/>
              <a:t>~ One-Time </a:t>
            </a:r>
            <a:r>
              <a:rPr lang="en-US" sz="1300" dirty="0"/>
              <a:t>Compliance Reports must be signed and certified by a responsible corporate officer, a general partner or proprietor if the dental discharger is a partnership or sole proprietorship, or a duly authorized representative</a:t>
            </a:r>
            <a:r>
              <a:rPr lang="en-US" sz="1300" dirty="0" smtClean="0"/>
              <a:t>.</a:t>
            </a:r>
            <a:endParaRPr lang="en-US" sz="1300" dirty="0"/>
          </a:p>
        </p:txBody>
      </p:sp>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a:lstStyle/>
          <a:p>
            <a:r>
              <a:rPr lang="en-US" dirty="0" smtClean="0"/>
              <a:t>Reporting Requirements &amp; Inspections</a:t>
            </a:r>
            <a:endParaRPr lang="en-GB" dirty="0"/>
          </a:p>
        </p:txBody>
      </p:sp>
    </p:spTree>
    <p:extLst>
      <p:ext uri="{BB962C8B-B14F-4D97-AF65-F5344CB8AC3E}">
        <p14:creationId xmlns:p14="http://schemas.microsoft.com/office/powerpoint/2010/main" val="1651428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a:xfrm>
            <a:off x="446314" y="1317272"/>
            <a:ext cx="4900386" cy="334508"/>
          </a:xfrm>
        </p:spPr>
        <p:txBody>
          <a:bodyPr/>
          <a:lstStyle/>
          <a:p>
            <a:r>
              <a:rPr lang="da-DK" dirty="0" smtClean="0"/>
              <a:t>Inspections</a:t>
            </a:r>
            <a:endParaRPr lang="da-DK" dirty="0"/>
          </a:p>
        </p:txBody>
      </p:sp>
      <p:sp>
        <p:nvSpPr>
          <p:cNvPr id="15" name="Text Placeholder 14">
            <a:extLst>
              <a:ext uri="{FF2B5EF4-FFF2-40B4-BE49-F238E27FC236}">
                <a16:creationId xmlns:a16="http://schemas.microsoft.com/office/drawing/2014/main" id="{E16F1686-F366-46A5-AE17-1A563B77E882}"/>
              </a:ext>
            </a:extLst>
          </p:cNvPr>
          <p:cNvSpPr>
            <a:spLocks noGrp="1"/>
          </p:cNvSpPr>
          <p:nvPr>
            <p:ph type="body" sz="quarter" idx="15"/>
          </p:nvPr>
        </p:nvSpPr>
        <p:spPr>
          <a:xfrm>
            <a:off x="6608147" y="1276020"/>
            <a:ext cx="4900386" cy="334508"/>
          </a:xfrm>
        </p:spPr>
        <p:txBody>
          <a:bodyPr/>
          <a:lstStyle/>
          <a:p>
            <a:r>
              <a:rPr lang="en-GB" dirty="0" smtClean="0"/>
              <a:t>Right of Entry</a:t>
            </a:r>
            <a:endParaRPr lang="en-GB" dirty="0"/>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446313" y="1651780"/>
            <a:ext cx="5226699" cy="4999885"/>
          </a:xfrm>
        </p:spPr>
        <p:txBody>
          <a:bodyPr/>
          <a:lstStyle/>
          <a:p>
            <a:r>
              <a:rPr lang="en-US" dirty="0" smtClean="0"/>
              <a:t>Metro District staff will periodically perform inspections at your facility to verify compliance with the Metro District’s Dental Amalgam Control Program.</a:t>
            </a:r>
          </a:p>
          <a:p>
            <a:r>
              <a:rPr lang="en-US" dirty="0" smtClean="0"/>
              <a:t>Inspection components include:</a:t>
            </a:r>
          </a:p>
          <a:p>
            <a:pPr marL="285750" indent="-285750">
              <a:buFont typeface="Arial" panose="020B0604020202020204" pitchFamily="34" charset="0"/>
              <a:buChar char="•"/>
            </a:pPr>
            <a:r>
              <a:rPr lang="en-US" dirty="0" smtClean="0"/>
              <a:t>Amalgam separator(s) and related plumbing, as well as chair-side traps and vacuum pumps.</a:t>
            </a:r>
          </a:p>
          <a:p>
            <a:pPr marL="285750" indent="-285750">
              <a:buFont typeface="Arial" panose="020B0604020202020204" pitchFamily="34" charset="0"/>
              <a:buChar char="•"/>
            </a:pPr>
            <a:r>
              <a:rPr lang="en-US" dirty="0" smtClean="0"/>
              <a:t>Implementation of Best Management Practices (BMPs).</a:t>
            </a:r>
          </a:p>
          <a:p>
            <a:pPr marL="285750" indent="-285750">
              <a:buFont typeface="Arial" panose="020B0604020202020204" pitchFamily="34" charset="0"/>
              <a:buChar char="•"/>
            </a:pPr>
            <a:r>
              <a:rPr lang="en-US" dirty="0" smtClean="0"/>
              <a:t>Verify type of amalgam used (bulk mercury must not be used).</a:t>
            </a:r>
          </a:p>
          <a:p>
            <a:pPr marL="285750" indent="-285750">
              <a:buFont typeface="Arial" panose="020B0604020202020204" pitchFamily="34" charset="0"/>
              <a:buChar char="•"/>
            </a:pPr>
            <a:r>
              <a:rPr lang="en-US" dirty="0" smtClean="0"/>
              <a:t>Maintenance records and waste manifests.</a:t>
            </a:r>
          </a:p>
          <a:p>
            <a:pPr marL="285750" indent="-285750">
              <a:buFont typeface="Arial" panose="020B0604020202020204" pitchFamily="34" charset="0"/>
              <a:buChar char="•"/>
            </a:pPr>
            <a:r>
              <a:rPr lang="en-US" dirty="0" smtClean="0"/>
              <a:t>Monthly visual amalgam separator inspection logs</a:t>
            </a:r>
          </a:p>
          <a:p>
            <a:pPr marL="285750" indent="-285750">
              <a:buFont typeface="Arial" panose="020B0604020202020204" pitchFamily="34" charset="0"/>
              <a:buChar char="•"/>
            </a:pPr>
            <a:r>
              <a:rPr lang="en-US" dirty="0" smtClean="0"/>
              <a:t>Operations &amp; Maintenance Plan</a:t>
            </a:r>
          </a:p>
          <a:p>
            <a:pPr marL="285750" indent="-285750">
              <a:buFont typeface="Arial" panose="020B0604020202020204" pitchFamily="34" charset="0"/>
              <a:buChar char="•"/>
            </a:pPr>
            <a:r>
              <a:rPr lang="en-US" dirty="0" smtClean="0"/>
              <a:t>Employee amalgam-handling training logs.</a:t>
            </a:r>
          </a:p>
          <a:p>
            <a:pPr marL="285750" indent="-285750">
              <a:buFont typeface="Arial" panose="020B0604020202020204" pitchFamily="34" charset="0"/>
              <a:buChar char="•"/>
            </a:pPr>
            <a:r>
              <a:rPr lang="en-US" dirty="0" smtClean="0"/>
              <a:t>The use of only non-chlorine, non-oxidizing, neutral (pH 6-8) line cleaners.</a:t>
            </a:r>
          </a:p>
          <a:p>
            <a:pPr marL="285750" indent="-285750">
              <a:buFont typeface="Arial" panose="020B0604020202020204" pitchFamily="34" charset="0"/>
              <a:buChar char="•"/>
            </a:pPr>
            <a:r>
              <a:rPr lang="en-US" dirty="0" smtClean="0"/>
              <a:t>Scrap and waste amalgam storage and recycling.</a:t>
            </a:r>
          </a:p>
          <a:p>
            <a:pPr marL="285750" indent="-285750">
              <a:buFont typeface="Arial" panose="020B0604020202020204" pitchFamily="34" charset="0"/>
              <a:buChar char="•"/>
            </a:pPr>
            <a:r>
              <a:rPr lang="en-US" dirty="0" smtClean="0"/>
              <a:t>Any other processes with discharge to the sanitary sewer.</a:t>
            </a:r>
          </a:p>
        </p:txBody>
      </p:sp>
      <p:sp>
        <p:nvSpPr>
          <p:cNvPr id="16" name="Text Placeholder 15">
            <a:extLst>
              <a:ext uri="{FF2B5EF4-FFF2-40B4-BE49-F238E27FC236}">
                <a16:creationId xmlns:a16="http://schemas.microsoft.com/office/drawing/2014/main" id="{DDA9F97E-A6B3-4444-90E9-E7CE786F821B}"/>
              </a:ext>
            </a:extLst>
          </p:cNvPr>
          <p:cNvSpPr>
            <a:spLocks noGrp="1"/>
          </p:cNvSpPr>
          <p:nvPr>
            <p:ph type="body" sz="quarter" idx="18"/>
          </p:nvPr>
        </p:nvSpPr>
        <p:spPr>
          <a:xfrm>
            <a:off x="6608147" y="1606860"/>
            <a:ext cx="4900386" cy="1054098"/>
          </a:xfrm>
        </p:spPr>
        <p:txBody>
          <a:bodyPr/>
          <a:lstStyle/>
          <a:p>
            <a:r>
              <a:rPr lang="en-US" dirty="0" smtClean="0"/>
              <a:t>The Metro District may conduct inspections of the facility and examine and copy any records to be maintained by this facility to determine compliance with the conditions of our Rules &amp; Regulations, per CFR 403.8(f)(1)(v) &amp; Colorado State Pretreatment Regulations 63.9.E(1)(f).</a:t>
            </a:r>
          </a:p>
          <a:p>
            <a:endParaRPr lang="en-GB" dirty="0"/>
          </a:p>
          <a:p>
            <a:endParaRPr lang="en-GB" dirty="0"/>
          </a:p>
        </p:txBody>
      </p:sp>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361715"/>
            <a:ext cx="11174186" cy="867930"/>
          </a:xfrm>
        </p:spPr>
        <p:txBody>
          <a:bodyPr/>
          <a:lstStyle/>
          <a:p>
            <a:r>
              <a:rPr lang="en-US" dirty="0" smtClean="0"/>
              <a:t>Reporting Requirements </a:t>
            </a:r>
            <a:r>
              <a:rPr lang="en-US" dirty="0"/>
              <a:t>&amp; Inspections</a:t>
            </a:r>
            <a:br>
              <a:rPr lang="en-US" dirty="0"/>
            </a:br>
            <a:r>
              <a:rPr lang="en-US" sz="2000" dirty="0">
                <a:solidFill>
                  <a:schemeClr val="accent2">
                    <a:lumMod val="75000"/>
                  </a:schemeClr>
                </a:solidFill>
              </a:rPr>
              <a:t>(Continued) </a:t>
            </a:r>
            <a:endParaRPr lang="en-GB" sz="2000" dirty="0"/>
          </a:p>
        </p:txBody>
      </p:sp>
      <p:sp>
        <p:nvSpPr>
          <p:cNvPr id="7" name="Text Placeholder 14">
            <a:extLst>
              <a:ext uri="{FF2B5EF4-FFF2-40B4-BE49-F238E27FC236}">
                <a16:creationId xmlns:a16="http://schemas.microsoft.com/office/drawing/2014/main" id="{E16F1686-F366-46A5-AE17-1A563B77E882}"/>
              </a:ext>
            </a:extLst>
          </p:cNvPr>
          <p:cNvSpPr txBox="1">
            <a:spLocks/>
          </p:cNvSpPr>
          <p:nvPr/>
        </p:nvSpPr>
        <p:spPr>
          <a:xfrm>
            <a:off x="6608147" y="2991798"/>
            <a:ext cx="4900386" cy="334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chemeClr val="accent3">
                    <a:lumMod val="75000"/>
                    <a:lumOff val="25000"/>
                  </a:schemeClr>
                </a:solidFill>
              </a:rPr>
              <a:t>Non-Compliance</a:t>
            </a:r>
            <a:endParaRPr lang="en-GB" dirty="0">
              <a:solidFill>
                <a:schemeClr val="accent3">
                  <a:lumMod val="75000"/>
                  <a:lumOff val="25000"/>
                </a:schemeClr>
              </a:solidFill>
            </a:endParaRPr>
          </a:p>
        </p:txBody>
      </p:sp>
      <p:sp>
        <p:nvSpPr>
          <p:cNvPr id="9" name="Text Placeholder 15">
            <a:extLst>
              <a:ext uri="{FF2B5EF4-FFF2-40B4-BE49-F238E27FC236}">
                <a16:creationId xmlns:a16="http://schemas.microsoft.com/office/drawing/2014/main" id="{DDA9F97E-A6B3-4444-90E9-E7CE786F821B}"/>
              </a:ext>
            </a:extLst>
          </p:cNvPr>
          <p:cNvSpPr txBox="1">
            <a:spLocks/>
          </p:cNvSpPr>
          <p:nvPr/>
        </p:nvSpPr>
        <p:spPr>
          <a:xfrm>
            <a:off x="6608147" y="3335148"/>
            <a:ext cx="4900386" cy="18153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Non-compliance with the conditions of the Metro Districts Rules &amp; Regulations may subject the facility to enforcement action as deemed appropriate by the Metro District, per the Metro District’s Pretreatment Enforcement Management System (PEMS), Tables 10.1a and 10.1b.  Legal authority to apply and enforce these requirements is also outlined in the Clean Water Act, Sections 307(b) and (c) and 402(b)(8) (Appendix A).</a:t>
            </a:r>
            <a:endParaRPr lang="en-GB" dirty="0"/>
          </a:p>
        </p:txBody>
      </p:sp>
    </p:spTree>
    <p:extLst>
      <p:ext uri="{BB962C8B-B14F-4D97-AF65-F5344CB8AC3E}">
        <p14:creationId xmlns:p14="http://schemas.microsoft.com/office/powerpoint/2010/main" val="138750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Large full slide image">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0" y="0"/>
            <a:ext cx="12191999" cy="6858000"/>
          </a:xfrm>
        </p:spPr>
      </p:pic>
      <p:sp>
        <p:nvSpPr>
          <p:cNvPr id="11" name="Rectangle 10" descr="Title accent block">
            <a:extLst>
              <a:ext uri="{FF2B5EF4-FFF2-40B4-BE49-F238E27FC236}">
                <a16:creationId xmlns:a16="http://schemas.microsoft.com/office/drawing/2014/main" id="{DF754616-DC65-1841-9419-6C0DCBEB6DFB}"/>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p:txBody>
          <a:bodyPr/>
          <a:lstStyle/>
          <a:p>
            <a:r>
              <a:rPr lang="en-US" dirty="0" smtClean="0"/>
              <a:t>Quiz</a:t>
            </a:r>
            <a:endParaRPr lang="en-GB" dirty="0"/>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a:xfrm>
            <a:off x="696686" y="5610170"/>
            <a:ext cx="9666514" cy="221599"/>
          </a:xfrm>
        </p:spPr>
        <p:txBody>
          <a:bodyPr/>
          <a:lstStyle/>
          <a:p>
            <a:r>
              <a:rPr lang="en-GB" b="1" dirty="0"/>
              <a:t>Metro Wastewater Reclamation District ~ </a:t>
            </a:r>
            <a:r>
              <a:rPr lang="en-GB" b="1" dirty="0" smtClean="0"/>
              <a:t>Dental </a:t>
            </a:r>
            <a:r>
              <a:rPr lang="en-GB" b="1" dirty="0"/>
              <a:t>Amalgam Control Program</a:t>
            </a:r>
          </a:p>
        </p:txBody>
      </p:sp>
      <p:sp>
        <p:nvSpPr>
          <p:cNvPr id="9" name="Rectangle 8" descr="Slide number background block">
            <a:extLst>
              <a:ext uri="{FF2B5EF4-FFF2-40B4-BE49-F238E27FC236}">
                <a16:creationId xmlns:a16="http://schemas.microsoft.com/office/drawing/2014/main" id="{AC2B5667-FA20-49C2-A3CD-B275BB41F618}"/>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18</a:t>
            </a:fld>
            <a:endParaRPr lang="en-GB" b="1" dirty="0">
              <a:solidFill>
                <a:schemeClr val="bg1"/>
              </a:solidFill>
            </a:endParaRPr>
          </a:p>
        </p:txBody>
      </p:sp>
    </p:spTree>
    <p:extLst>
      <p:ext uri="{BB962C8B-B14F-4D97-AF65-F5344CB8AC3E}">
        <p14:creationId xmlns:p14="http://schemas.microsoft.com/office/powerpoint/2010/main" val="2190611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361716"/>
            <a:ext cx="11174186" cy="867930"/>
          </a:xfrm>
        </p:spPr>
        <p:txBody>
          <a:bodyPr/>
          <a:lstStyle/>
          <a:p>
            <a:r>
              <a:rPr lang="en-US" dirty="0" smtClean="0"/>
              <a:t>Quiz</a:t>
            </a:r>
            <a:r>
              <a:rPr lang="en-US" sz="2000" dirty="0" smtClean="0"/>
              <a:t/>
            </a:r>
            <a:br>
              <a:rPr lang="en-US" sz="2000" dirty="0" smtClean="0"/>
            </a:br>
            <a:r>
              <a:rPr lang="en-US" sz="2000" dirty="0" smtClean="0">
                <a:solidFill>
                  <a:schemeClr val="accent3">
                    <a:lumMod val="90000"/>
                    <a:lumOff val="10000"/>
                  </a:schemeClr>
                </a:solidFill>
              </a:rPr>
              <a:t>(See Slides 23-25 for answers)</a:t>
            </a:r>
            <a:endParaRPr lang="en-GB" sz="2000" dirty="0">
              <a:solidFill>
                <a:schemeClr val="accent3">
                  <a:lumMod val="90000"/>
                  <a:lumOff val="10000"/>
                </a:schemeClr>
              </a:solidFill>
            </a:endParaRP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39"/>
            <a:ext cx="11258005" cy="1261499"/>
          </a:xfrm>
        </p:spPr>
        <p:txBody>
          <a:bodyPr/>
          <a:lstStyle/>
          <a:p>
            <a:pPr marL="342900" indent="-342900">
              <a:spcBef>
                <a:spcPts val="0"/>
              </a:spcBef>
              <a:spcAft>
                <a:spcPts val="600"/>
              </a:spcAft>
              <a:buFont typeface="+mj-lt"/>
              <a:buAutoNum type="arabicPeriod"/>
            </a:pPr>
            <a:r>
              <a:rPr lang="en-US" sz="1600" dirty="0" smtClean="0"/>
              <a:t>How often should your amalgam separator(s) be visually inspected and logged by a member of your staff?</a:t>
            </a:r>
          </a:p>
          <a:p>
            <a:pPr marL="457200" lvl="1" indent="0">
              <a:spcBef>
                <a:spcPts val="0"/>
              </a:spcBef>
              <a:spcAft>
                <a:spcPts val="600"/>
              </a:spcAft>
              <a:buNone/>
            </a:pPr>
            <a:r>
              <a:rPr lang="en-US" sz="1400" dirty="0" smtClean="0">
                <a:solidFill>
                  <a:srgbClr val="1DA9BF"/>
                </a:solidFill>
              </a:rPr>
              <a:t>	A.  Daily?          B.  Weekly?          C.  Monthly?          D.  Annually?</a:t>
            </a:r>
          </a:p>
          <a:p>
            <a:pPr marL="342900" indent="-342900">
              <a:spcBef>
                <a:spcPts val="1200"/>
              </a:spcBef>
              <a:spcAft>
                <a:spcPts val="600"/>
              </a:spcAft>
              <a:buFont typeface="+mj-lt"/>
              <a:buAutoNum type="arabicPeriod"/>
            </a:pPr>
            <a:r>
              <a:rPr lang="en-US" sz="1600" dirty="0" smtClean="0"/>
              <a:t>When should you replace your amalgam separator collection canister?</a:t>
            </a:r>
          </a:p>
          <a:p>
            <a:pPr marL="0" indent="0">
              <a:spcBef>
                <a:spcPts val="0"/>
              </a:spcBef>
              <a:spcAft>
                <a:spcPts val="600"/>
              </a:spcAft>
              <a:buNone/>
            </a:pPr>
            <a:r>
              <a:rPr lang="en-US" sz="1600" dirty="0" smtClean="0">
                <a:solidFill>
                  <a:srgbClr val="1DA9BF"/>
                </a:solidFill>
              </a:rPr>
              <a:t>	</a:t>
            </a:r>
            <a:r>
              <a:rPr lang="en-US" sz="1400" dirty="0" smtClean="0">
                <a:solidFill>
                  <a:srgbClr val="1DA9BF"/>
                </a:solidFill>
              </a:rPr>
              <a:t>A.  When my sales guy says so</a:t>
            </a:r>
          </a:p>
          <a:p>
            <a:pPr marL="0" indent="0">
              <a:spcBef>
                <a:spcPts val="0"/>
              </a:spcBef>
              <a:spcAft>
                <a:spcPts val="600"/>
              </a:spcAft>
              <a:buNone/>
            </a:pPr>
            <a:r>
              <a:rPr lang="en-US" sz="1400" dirty="0" smtClean="0">
                <a:solidFill>
                  <a:srgbClr val="1DA9BF"/>
                </a:solidFill>
              </a:rPr>
              <a:t>	B.  Never</a:t>
            </a:r>
          </a:p>
          <a:p>
            <a:pPr marL="0" indent="0">
              <a:spcBef>
                <a:spcPts val="0"/>
              </a:spcBef>
              <a:spcAft>
                <a:spcPts val="600"/>
              </a:spcAft>
              <a:buNone/>
            </a:pPr>
            <a:r>
              <a:rPr lang="en-US" sz="1400" dirty="0" smtClean="0">
                <a:solidFill>
                  <a:srgbClr val="1DA9BF"/>
                </a:solidFill>
              </a:rPr>
              <a:t>	C.  When solids reach the full line, or per </a:t>
            </a:r>
            <a:r>
              <a:rPr lang="en-US" sz="1400" dirty="0">
                <a:solidFill>
                  <a:srgbClr val="1DA9BF"/>
                </a:solidFill>
              </a:rPr>
              <a:t>the manufacturer’s </a:t>
            </a:r>
            <a:r>
              <a:rPr lang="en-US" sz="1400" dirty="0" smtClean="0">
                <a:solidFill>
                  <a:srgbClr val="1DA9BF"/>
                </a:solidFill>
              </a:rPr>
              <a:t>recommendation, whichever </a:t>
            </a:r>
            <a:r>
              <a:rPr lang="en-US" sz="1400" dirty="0">
                <a:solidFill>
                  <a:srgbClr val="1DA9BF"/>
                </a:solidFill>
              </a:rPr>
              <a:t>comes first</a:t>
            </a:r>
            <a:r>
              <a:rPr lang="en-US" sz="1400" dirty="0" smtClean="0">
                <a:solidFill>
                  <a:srgbClr val="1DA9BF"/>
                </a:solidFill>
              </a:rPr>
              <a:t>.</a:t>
            </a:r>
          </a:p>
          <a:p>
            <a:pPr marL="0" indent="0">
              <a:spcBef>
                <a:spcPts val="1200"/>
              </a:spcBef>
              <a:spcAft>
                <a:spcPts val="600"/>
              </a:spcAft>
              <a:buNone/>
            </a:pPr>
            <a:r>
              <a:rPr lang="en-US" sz="1600" dirty="0" smtClean="0"/>
              <a:t>3.  In </a:t>
            </a:r>
            <a:r>
              <a:rPr lang="en-US" sz="1600" dirty="0"/>
              <a:t>the event that </a:t>
            </a:r>
            <a:r>
              <a:rPr lang="en-US" sz="1600" dirty="0" smtClean="0"/>
              <a:t>your </a:t>
            </a:r>
            <a:r>
              <a:rPr lang="en-US" sz="1600" dirty="0"/>
              <a:t>amalgam separator is not functioning properly, the amalgam separator must be repaired consistent with manufacturer instructions or replaced with a unit that meets the requirements of CFR 441.30 as soon as possible, but </a:t>
            </a:r>
            <a:r>
              <a:rPr lang="en-US" sz="1600" b="1" i="1" dirty="0"/>
              <a:t>no later </a:t>
            </a:r>
            <a:r>
              <a:rPr lang="en-US" sz="1600" b="1" i="1" dirty="0" smtClean="0"/>
              <a:t>than:</a:t>
            </a:r>
          </a:p>
          <a:p>
            <a:pPr marL="1257300" lvl="2" indent="-342900">
              <a:spcBef>
                <a:spcPts val="0"/>
              </a:spcBef>
              <a:spcAft>
                <a:spcPts val="600"/>
              </a:spcAft>
              <a:buAutoNum type="alphaUcPeriod"/>
            </a:pPr>
            <a:r>
              <a:rPr lang="en-US" i="1" dirty="0" smtClean="0">
                <a:solidFill>
                  <a:srgbClr val="1DA9BF"/>
                </a:solidFill>
              </a:rPr>
              <a:t>10 </a:t>
            </a:r>
            <a:r>
              <a:rPr lang="en-US" i="1" dirty="0">
                <a:solidFill>
                  <a:srgbClr val="1DA9BF"/>
                </a:solidFill>
              </a:rPr>
              <a:t>business days after the malfunction is discovered</a:t>
            </a:r>
            <a:r>
              <a:rPr lang="en-US" dirty="0" smtClean="0">
                <a:solidFill>
                  <a:srgbClr val="1DA9BF"/>
                </a:solidFill>
              </a:rPr>
              <a:t>.</a:t>
            </a:r>
          </a:p>
          <a:p>
            <a:pPr marL="1257300" lvl="2" indent="-342900">
              <a:spcBef>
                <a:spcPts val="0"/>
              </a:spcBef>
              <a:spcAft>
                <a:spcPts val="600"/>
              </a:spcAft>
              <a:buAutoNum type="alphaUcPeriod"/>
            </a:pPr>
            <a:r>
              <a:rPr lang="en-US" dirty="0" smtClean="0">
                <a:solidFill>
                  <a:srgbClr val="1DA9BF"/>
                </a:solidFill>
              </a:rPr>
              <a:t>1 Month a</a:t>
            </a:r>
            <a:r>
              <a:rPr lang="en-US" i="1" dirty="0" smtClean="0">
                <a:solidFill>
                  <a:srgbClr val="1DA9BF"/>
                </a:solidFill>
              </a:rPr>
              <a:t>fter </a:t>
            </a:r>
            <a:r>
              <a:rPr lang="en-US" i="1" dirty="0">
                <a:solidFill>
                  <a:srgbClr val="1DA9BF"/>
                </a:solidFill>
              </a:rPr>
              <a:t>the malfunction is </a:t>
            </a:r>
            <a:r>
              <a:rPr lang="en-US" i="1" dirty="0" smtClean="0">
                <a:solidFill>
                  <a:srgbClr val="1DA9BF"/>
                </a:solidFill>
              </a:rPr>
              <a:t>discovered.</a:t>
            </a:r>
          </a:p>
          <a:p>
            <a:pPr marL="1257300" lvl="2" indent="-342900">
              <a:spcBef>
                <a:spcPts val="0"/>
              </a:spcBef>
              <a:spcAft>
                <a:spcPts val="600"/>
              </a:spcAft>
              <a:buAutoNum type="alphaUcPeriod"/>
            </a:pPr>
            <a:r>
              <a:rPr lang="en-US" i="1" dirty="0" smtClean="0">
                <a:solidFill>
                  <a:srgbClr val="1DA9BF"/>
                </a:solidFill>
              </a:rPr>
              <a:t>90 days </a:t>
            </a:r>
            <a:r>
              <a:rPr lang="en-US" i="1" dirty="0">
                <a:solidFill>
                  <a:srgbClr val="1DA9BF"/>
                </a:solidFill>
              </a:rPr>
              <a:t>after the malfunction is </a:t>
            </a:r>
            <a:r>
              <a:rPr lang="en-US" i="1" dirty="0" smtClean="0">
                <a:solidFill>
                  <a:srgbClr val="1DA9BF"/>
                </a:solidFill>
              </a:rPr>
              <a:t>discovered.</a:t>
            </a:r>
            <a:endParaRPr lang="en-US" dirty="0">
              <a:solidFill>
                <a:srgbClr val="1DA9BF"/>
              </a:solidFill>
            </a:endParaRPr>
          </a:p>
          <a:p>
            <a:pPr marL="0" indent="0">
              <a:spcBef>
                <a:spcPts val="1200"/>
              </a:spcBef>
              <a:spcAft>
                <a:spcPts val="600"/>
              </a:spcAft>
              <a:buNone/>
            </a:pPr>
            <a:r>
              <a:rPr lang="en-US" sz="1600" dirty="0"/>
              <a:t>4.  It is </a:t>
            </a:r>
            <a:r>
              <a:rPr lang="en-US" sz="1600" dirty="0" smtClean="0"/>
              <a:t>okay </a:t>
            </a:r>
            <a:r>
              <a:rPr lang="en-US" sz="1600" dirty="0"/>
              <a:t>to rinse screens, filters, traps, amalgam separators or any other amalgam-containing equipment over sinks or drains.</a:t>
            </a:r>
          </a:p>
          <a:p>
            <a:pPr marL="0" indent="0">
              <a:spcBef>
                <a:spcPts val="0"/>
              </a:spcBef>
              <a:spcAft>
                <a:spcPts val="0"/>
              </a:spcAft>
              <a:buNone/>
            </a:pPr>
            <a:r>
              <a:rPr lang="en-US" sz="1400" dirty="0"/>
              <a:t>	</a:t>
            </a:r>
            <a:r>
              <a:rPr lang="en-US" sz="1400" dirty="0">
                <a:solidFill>
                  <a:srgbClr val="1DA9BF"/>
                </a:solidFill>
              </a:rPr>
              <a:t>A. True		B. False</a:t>
            </a:r>
          </a:p>
          <a:p>
            <a:pPr marL="342900" indent="-342900">
              <a:spcBef>
                <a:spcPts val="0"/>
              </a:spcBef>
              <a:spcAft>
                <a:spcPts val="600"/>
              </a:spcAft>
              <a:buFont typeface="+mj-lt"/>
              <a:buAutoNum type="arabicPeriod"/>
            </a:pPr>
            <a:endParaRPr lang="en-US" dirty="0" smtClean="0"/>
          </a:p>
        </p:txBody>
      </p:sp>
    </p:spTree>
    <p:extLst>
      <p:ext uri="{BB962C8B-B14F-4D97-AF65-F5344CB8AC3E}">
        <p14:creationId xmlns:p14="http://schemas.microsoft.com/office/powerpoint/2010/main" val="3949357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smtClean="0"/>
              <a:t>Outline</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4" y="1463040"/>
            <a:ext cx="10942121" cy="4770098"/>
          </a:xfrm>
        </p:spPr>
        <p:txBody>
          <a:bodyPr/>
          <a:lstStyle/>
          <a:p>
            <a:r>
              <a:rPr lang="en-US" sz="2400" dirty="0" smtClean="0"/>
              <a:t>New Federal Regulations Effective 07/14/17, and Revised Metro District Rules &amp; Regulations Effective July 2, 2018</a:t>
            </a:r>
          </a:p>
          <a:p>
            <a:r>
              <a:rPr lang="en-US" sz="2400" dirty="0" smtClean="0"/>
              <a:t>Best Management Practices (BMPs)</a:t>
            </a:r>
          </a:p>
          <a:p>
            <a:r>
              <a:rPr lang="en-US" sz="2400" dirty="0" smtClean="0"/>
              <a:t>Amalgam Separator Installation &amp; Maintenance</a:t>
            </a:r>
          </a:p>
          <a:p>
            <a:r>
              <a:rPr lang="en-US" sz="2400" dirty="0" smtClean="0"/>
              <a:t>Operations &amp; Maintenance (O&amp;M) Plan</a:t>
            </a:r>
          </a:p>
          <a:p>
            <a:r>
              <a:rPr lang="en-US" sz="2400" dirty="0" smtClean="0"/>
              <a:t>Record Keeping Requirements</a:t>
            </a:r>
          </a:p>
          <a:p>
            <a:r>
              <a:rPr lang="en-US" sz="2400" dirty="0" smtClean="0"/>
              <a:t>Reporting Requirements and Inspections</a:t>
            </a:r>
          </a:p>
          <a:p>
            <a:endParaRPr lang="en-GB" dirty="0"/>
          </a:p>
        </p:txBody>
      </p:sp>
    </p:spTree>
    <p:extLst>
      <p:ext uri="{BB962C8B-B14F-4D97-AF65-F5344CB8AC3E}">
        <p14:creationId xmlns:p14="http://schemas.microsoft.com/office/powerpoint/2010/main" val="2994797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361716"/>
            <a:ext cx="11174186" cy="867930"/>
          </a:xfrm>
        </p:spPr>
        <p:txBody>
          <a:bodyPr/>
          <a:lstStyle/>
          <a:p>
            <a:r>
              <a:rPr lang="en-US" dirty="0" smtClean="0"/>
              <a:t>Quiz</a:t>
            </a:r>
            <a:r>
              <a:rPr lang="en-US" sz="2000" dirty="0" smtClean="0"/>
              <a:t/>
            </a:r>
            <a:br>
              <a:rPr lang="en-US" sz="2000" dirty="0" smtClean="0"/>
            </a:br>
            <a:r>
              <a:rPr lang="en-US" sz="2000" dirty="0" smtClean="0">
                <a:solidFill>
                  <a:schemeClr val="accent3">
                    <a:lumMod val="90000"/>
                    <a:lumOff val="10000"/>
                  </a:schemeClr>
                </a:solidFill>
              </a:rPr>
              <a:t>(See Slides 23-25 for answers)</a:t>
            </a:r>
            <a:endParaRPr lang="en-GB" sz="2000" dirty="0">
              <a:solidFill>
                <a:schemeClr val="accent3">
                  <a:lumMod val="90000"/>
                  <a:lumOff val="10000"/>
                </a:schemeClr>
              </a:solidFill>
            </a:endParaRP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39"/>
            <a:ext cx="11258005" cy="1261499"/>
          </a:xfrm>
        </p:spPr>
        <p:txBody>
          <a:bodyPr/>
          <a:lstStyle/>
          <a:p>
            <a:pPr marL="0" lvl="0" indent="0">
              <a:spcBef>
                <a:spcPts val="0"/>
              </a:spcBef>
              <a:spcAft>
                <a:spcPts val="600"/>
              </a:spcAft>
              <a:buNone/>
            </a:pPr>
            <a:r>
              <a:rPr lang="en-US" sz="1600" dirty="0" smtClean="0">
                <a:solidFill>
                  <a:prstClr val="black">
                    <a:lumMod val="75000"/>
                    <a:lumOff val="25000"/>
                  </a:prstClr>
                </a:solidFill>
              </a:rPr>
              <a:t>5.  Regulations now specify that line </a:t>
            </a:r>
            <a:r>
              <a:rPr lang="en-US" sz="1600" dirty="0">
                <a:solidFill>
                  <a:prstClr val="black">
                    <a:lumMod val="75000"/>
                    <a:lumOff val="25000"/>
                  </a:prstClr>
                </a:solidFill>
              </a:rPr>
              <a:t>cleaners must now have a pH </a:t>
            </a:r>
            <a:r>
              <a:rPr lang="en-US" sz="1600" dirty="0" smtClean="0">
                <a:solidFill>
                  <a:prstClr val="black">
                    <a:lumMod val="75000"/>
                    <a:lumOff val="25000"/>
                  </a:prstClr>
                </a:solidFill>
              </a:rPr>
              <a:t>between:</a:t>
            </a:r>
          </a:p>
          <a:p>
            <a:pPr marL="0" lvl="0" indent="0">
              <a:spcBef>
                <a:spcPts val="0"/>
              </a:spcBef>
              <a:spcAft>
                <a:spcPts val="600"/>
              </a:spcAft>
              <a:buNone/>
            </a:pPr>
            <a:r>
              <a:rPr lang="en-US" sz="1400" dirty="0">
                <a:solidFill>
                  <a:srgbClr val="1DA9BF"/>
                </a:solidFill>
              </a:rPr>
              <a:t>	</a:t>
            </a:r>
            <a:r>
              <a:rPr lang="en-US" sz="1400" dirty="0" smtClean="0">
                <a:solidFill>
                  <a:srgbClr val="1DA9BF"/>
                </a:solidFill>
              </a:rPr>
              <a:t>A.  0-10 pH          B.  5-9 pH          C.  6-8 pH          D.  Anything under 12 pH</a:t>
            </a:r>
            <a:endParaRPr lang="en-US" sz="1400" dirty="0">
              <a:solidFill>
                <a:srgbClr val="1DA9BF"/>
              </a:solidFill>
            </a:endParaRPr>
          </a:p>
          <a:p>
            <a:pPr marL="0" indent="0">
              <a:spcBef>
                <a:spcPts val="1200"/>
              </a:spcBef>
              <a:spcAft>
                <a:spcPts val="600"/>
              </a:spcAft>
              <a:buNone/>
            </a:pPr>
            <a:r>
              <a:rPr lang="en-US" sz="1600" dirty="0" smtClean="0"/>
              <a:t>6.  Contact </a:t>
            </a:r>
            <a:r>
              <a:rPr lang="en-US" sz="1600" dirty="0"/>
              <a:t>and non-contact amalgam </a:t>
            </a:r>
            <a:r>
              <a:rPr lang="en-US" sz="1600" dirty="0" smtClean="0"/>
              <a:t>scrap may be disposed of using the following method:</a:t>
            </a:r>
          </a:p>
          <a:p>
            <a:pPr marL="1257300" lvl="2" indent="-342900">
              <a:spcBef>
                <a:spcPts val="0"/>
              </a:spcBef>
              <a:spcAft>
                <a:spcPts val="600"/>
              </a:spcAft>
              <a:buAutoNum type="alphaUcPeriod"/>
            </a:pPr>
            <a:r>
              <a:rPr lang="en-US" dirty="0" smtClean="0">
                <a:solidFill>
                  <a:srgbClr val="1DA9BF"/>
                </a:solidFill>
              </a:rPr>
              <a:t>With Biohazard/Red Bag waste</a:t>
            </a:r>
          </a:p>
          <a:p>
            <a:pPr marL="1257300" lvl="2" indent="-342900">
              <a:spcBef>
                <a:spcPts val="0"/>
              </a:spcBef>
              <a:spcAft>
                <a:spcPts val="600"/>
              </a:spcAft>
              <a:buAutoNum type="alphaUcPeriod"/>
            </a:pPr>
            <a:r>
              <a:rPr lang="en-US" dirty="0" smtClean="0">
                <a:solidFill>
                  <a:srgbClr val="1DA9BF"/>
                </a:solidFill>
              </a:rPr>
              <a:t>With municipal trash</a:t>
            </a:r>
          </a:p>
          <a:p>
            <a:pPr marL="1257300" lvl="2" indent="-342900">
              <a:spcBef>
                <a:spcPts val="0"/>
              </a:spcBef>
              <a:spcAft>
                <a:spcPts val="600"/>
              </a:spcAft>
              <a:buAutoNum type="alphaUcPeriod"/>
            </a:pPr>
            <a:r>
              <a:rPr lang="en-US" dirty="0" smtClean="0">
                <a:solidFill>
                  <a:srgbClr val="1DA9BF"/>
                </a:solidFill>
              </a:rPr>
              <a:t>Must </a:t>
            </a:r>
            <a:r>
              <a:rPr lang="en-US" dirty="0">
                <a:solidFill>
                  <a:srgbClr val="1DA9BF"/>
                </a:solidFill>
              </a:rPr>
              <a:t>be salvaged and stored in structurally sound, tightly closed, and appropriately labeled </a:t>
            </a:r>
            <a:r>
              <a:rPr lang="en-US" dirty="0" smtClean="0">
                <a:solidFill>
                  <a:srgbClr val="1DA9BF"/>
                </a:solidFill>
              </a:rPr>
              <a:t>containers for recycling.</a:t>
            </a:r>
            <a:endParaRPr lang="en-US" dirty="0">
              <a:solidFill>
                <a:srgbClr val="1DA9BF"/>
              </a:solidFill>
            </a:endParaRPr>
          </a:p>
          <a:p>
            <a:pPr marL="0" indent="0">
              <a:spcBef>
                <a:spcPts val="1200"/>
              </a:spcBef>
              <a:spcAft>
                <a:spcPts val="600"/>
              </a:spcAft>
              <a:buNone/>
            </a:pPr>
            <a:r>
              <a:rPr lang="en-US" sz="1600" dirty="0" smtClean="0"/>
              <a:t>7. Staff amalgam-handling training must be:</a:t>
            </a:r>
          </a:p>
          <a:p>
            <a:pPr marL="914400" lvl="2" indent="0">
              <a:spcBef>
                <a:spcPts val="0"/>
              </a:spcBef>
              <a:spcAft>
                <a:spcPts val="600"/>
              </a:spcAft>
              <a:buNone/>
            </a:pPr>
            <a:r>
              <a:rPr lang="en-US" dirty="0" smtClean="0">
                <a:solidFill>
                  <a:srgbClr val="1DA9BF"/>
                </a:solidFill>
              </a:rPr>
              <a:t>A.  Done prior to hire.</a:t>
            </a:r>
          </a:p>
          <a:p>
            <a:pPr marL="914400" lvl="2" indent="0">
              <a:spcBef>
                <a:spcPts val="0"/>
              </a:spcBef>
              <a:spcAft>
                <a:spcPts val="600"/>
              </a:spcAft>
              <a:buNone/>
            </a:pPr>
            <a:r>
              <a:rPr lang="en-US" dirty="0" smtClean="0">
                <a:solidFill>
                  <a:srgbClr val="1DA9BF"/>
                </a:solidFill>
              </a:rPr>
              <a:t>B.  Conducted and logged at least once in your office for each current and future employee.</a:t>
            </a:r>
          </a:p>
          <a:p>
            <a:pPr marL="914400" lvl="2" indent="0">
              <a:spcBef>
                <a:spcPts val="0"/>
              </a:spcBef>
              <a:spcAft>
                <a:spcPts val="600"/>
              </a:spcAft>
              <a:buNone/>
            </a:pPr>
            <a:r>
              <a:rPr lang="en-US" dirty="0" smtClean="0">
                <a:solidFill>
                  <a:srgbClr val="1DA9BF"/>
                </a:solidFill>
              </a:rPr>
              <a:t>C.  Is included with OSHA training, so does not apply.</a:t>
            </a:r>
          </a:p>
          <a:p>
            <a:pPr marL="0" indent="0">
              <a:spcBef>
                <a:spcPts val="1200"/>
              </a:spcBef>
              <a:spcAft>
                <a:spcPts val="600"/>
              </a:spcAft>
              <a:buNone/>
            </a:pPr>
            <a:r>
              <a:rPr lang="en-US" sz="1600" dirty="0"/>
              <a:t>8.  How often will t</a:t>
            </a:r>
            <a:r>
              <a:rPr lang="en-US" sz="1600" dirty="0">
                <a:solidFill>
                  <a:prstClr val="black">
                    <a:lumMod val="75000"/>
                    <a:lumOff val="25000"/>
                  </a:prstClr>
                </a:solidFill>
              </a:rPr>
              <a:t>he Metro District be inspecting my facility to verify compliance and conduct enforcement, if necessary.</a:t>
            </a:r>
          </a:p>
          <a:p>
            <a:pPr marL="0" indent="0">
              <a:spcBef>
                <a:spcPts val="0"/>
              </a:spcBef>
              <a:buNone/>
            </a:pPr>
            <a:r>
              <a:rPr lang="en-US" sz="1400" dirty="0">
                <a:solidFill>
                  <a:srgbClr val="1DA9BF"/>
                </a:solidFill>
              </a:rPr>
              <a:t>	A.  Annually         B. Every 3 years         C.  Every 5 years         D.  It will vary, so always stay in compliance!</a:t>
            </a:r>
          </a:p>
          <a:p>
            <a:pPr marL="0" indent="0">
              <a:spcBef>
                <a:spcPts val="0"/>
              </a:spcBef>
              <a:spcAft>
                <a:spcPts val="600"/>
              </a:spcAft>
              <a:buNone/>
            </a:pPr>
            <a:endParaRPr lang="en-US" dirty="0"/>
          </a:p>
          <a:p>
            <a:pPr marL="0" indent="0">
              <a:spcBef>
                <a:spcPts val="0"/>
              </a:spcBef>
              <a:spcAft>
                <a:spcPts val="600"/>
              </a:spcAft>
              <a:buNone/>
            </a:pPr>
            <a:endParaRPr lang="en-US" dirty="0" smtClean="0"/>
          </a:p>
        </p:txBody>
      </p:sp>
    </p:spTree>
    <p:extLst>
      <p:ext uri="{BB962C8B-B14F-4D97-AF65-F5344CB8AC3E}">
        <p14:creationId xmlns:p14="http://schemas.microsoft.com/office/powerpoint/2010/main" val="2358538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361716"/>
            <a:ext cx="11174186" cy="867930"/>
          </a:xfrm>
        </p:spPr>
        <p:txBody>
          <a:bodyPr/>
          <a:lstStyle/>
          <a:p>
            <a:r>
              <a:rPr lang="en-US" dirty="0" smtClean="0"/>
              <a:t>Quiz</a:t>
            </a:r>
            <a:r>
              <a:rPr lang="en-US" sz="2000" dirty="0" smtClean="0"/>
              <a:t/>
            </a:r>
            <a:br>
              <a:rPr lang="en-US" sz="2000" dirty="0" smtClean="0"/>
            </a:br>
            <a:r>
              <a:rPr lang="en-US" sz="2000" dirty="0" smtClean="0">
                <a:solidFill>
                  <a:schemeClr val="accent3">
                    <a:lumMod val="90000"/>
                    <a:lumOff val="10000"/>
                  </a:schemeClr>
                </a:solidFill>
              </a:rPr>
              <a:t>(See Slides 23-25 for answers)</a:t>
            </a:r>
            <a:endParaRPr lang="en-GB" sz="2000" dirty="0">
              <a:solidFill>
                <a:schemeClr val="accent3">
                  <a:lumMod val="90000"/>
                  <a:lumOff val="10000"/>
                </a:schemeClr>
              </a:solidFill>
            </a:endParaRP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39"/>
            <a:ext cx="11258005" cy="1261499"/>
          </a:xfrm>
        </p:spPr>
        <p:txBody>
          <a:bodyPr/>
          <a:lstStyle/>
          <a:p>
            <a:pPr marL="342900" lvl="0" indent="-342900">
              <a:spcBef>
                <a:spcPts val="0"/>
              </a:spcBef>
              <a:buAutoNum type="arabicPeriod" startAt="9"/>
            </a:pPr>
            <a:r>
              <a:rPr lang="en-US" sz="1600" dirty="0" smtClean="0">
                <a:solidFill>
                  <a:prstClr val="black">
                    <a:lumMod val="75000"/>
                    <a:lumOff val="25000"/>
                  </a:prstClr>
                </a:solidFill>
              </a:rPr>
              <a:t>How long am I required to retain </a:t>
            </a:r>
            <a:r>
              <a:rPr lang="en-US" sz="1600" dirty="0" smtClean="0"/>
              <a:t>copies </a:t>
            </a:r>
            <a:r>
              <a:rPr lang="en-US" sz="1600" dirty="0"/>
              <a:t>of receipts, manifests, and other documents that include the date(s) of the amalgam waste collection and the name of the permitted or licensed treatment storage or disposal facility receiving the amalgam retaining </a:t>
            </a:r>
            <a:r>
              <a:rPr lang="en-US" sz="1600" dirty="0" smtClean="0"/>
              <a:t>container?</a:t>
            </a:r>
          </a:p>
          <a:p>
            <a:pPr marL="914400" lvl="2" indent="0">
              <a:spcBef>
                <a:spcPts val="0"/>
              </a:spcBef>
              <a:buNone/>
            </a:pPr>
            <a:r>
              <a:rPr lang="en-US" dirty="0" smtClean="0">
                <a:solidFill>
                  <a:srgbClr val="1DA9BF"/>
                </a:solidFill>
              </a:rPr>
              <a:t>A</a:t>
            </a:r>
            <a:r>
              <a:rPr lang="en-US" dirty="0">
                <a:solidFill>
                  <a:srgbClr val="1DA9BF"/>
                </a:solidFill>
              </a:rPr>
              <a:t>.  </a:t>
            </a:r>
            <a:r>
              <a:rPr lang="en-US" dirty="0" smtClean="0">
                <a:solidFill>
                  <a:srgbClr val="1DA9BF"/>
                </a:solidFill>
              </a:rPr>
              <a:t>1 Year         </a:t>
            </a:r>
            <a:r>
              <a:rPr lang="en-US" dirty="0">
                <a:solidFill>
                  <a:srgbClr val="1DA9BF"/>
                </a:solidFill>
              </a:rPr>
              <a:t>B. </a:t>
            </a:r>
            <a:r>
              <a:rPr lang="en-US" dirty="0" smtClean="0">
                <a:solidFill>
                  <a:srgbClr val="1DA9BF"/>
                </a:solidFill>
              </a:rPr>
              <a:t>No less than 3 </a:t>
            </a:r>
            <a:r>
              <a:rPr lang="en-US" dirty="0">
                <a:solidFill>
                  <a:srgbClr val="1DA9BF"/>
                </a:solidFill>
              </a:rPr>
              <a:t>years         C.  </a:t>
            </a:r>
            <a:r>
              <a:rPr lang="en-US" dirty="0" smtClean="0">
                <a:solidFill>
                  <a:srgbClr val="1DA9BF"/>
                </a:solidFill>
              </a:rPr>
              <a:t>No less than 5 </a:t>
            </a:r>
            <a:r>
              <a:rPr lang="en-US" dirty="0">
                <a:solidFill>
                  <a:srgbClr val="1DA9BF"/>
                </a:solidFill>
              </a:rPr>
              <a:t>years         D.  </a:t>
            </a:r>
            <a:r>
              <a:rPr lang="en-US" dirty="0" smtClean="0">
                <a:solidFill>
                  <a:srgbClr val="1DA9BF"/>
                </a:solidFill>
              </a:rPr>
              <a:t>For the life of my business</a:t>
            </a:r>
            <a:endParaRPr lang="en-US" dirty="0">
              <a:solidFill>
                <a:srgbClr val="1DA9BF"/>
              </a:solidFill>
            </a:endParaRPr>
          </a:p>
          <a:p>
            <a:pPr marL="342900" lvl="0" indent="-342900">
              <a:spcBef>
                <a:spcPts val="0"/>
              </a:spcBef>
              <a:buAutoNum type="arabicPeriod" startAt="9"/>
            </a:pPr>
            <a:r>
              <a:rPr lang="en-US" sz="1600" dirty="0" smtClean="0"/>
              <a:t> I was in business prior to July 14, 2017.  When is my One-Time Compliance Report due?</a:t>
            </a:r>
          </a:p>
          <a:p>
            <a:pPr marL="0" indent="0">
              <a:spcBef>
                <a:spcPts val="0"/>
              </a:spcBef>
              <a:buNone/>
            </a:pPr>
            <a:r>
              <a:rPr lang="en-US" sz="1400" dirty="0" smtClean="0">
                <a:solidFill>
                  <a:srgbClr val="1DA9BF"/>
                </a:solidFill>
              </a:rPr>
              <a:t>	A</a:t>
            </a:r>
            <a:r>
              <a:rPr lang="en-US" sz="1400" dirty="0">
                <a:solidFill>
                  <a:srgbClr val="1DA9BF"/>
                </a:solidFill>
              </a:rPr>
              <a:t>.  </a:t>
            </a:r>
            <a:r>
              <a:rPr lang="en-US" sz="1400" dirty="0" smtClean="0">
                <a:solidFill>
                  <a:srgbClr val="1DA9BF"/>
                </a:solidFill>
              </a:rPr>
              <a:t>Immediately         </a:t>
            </a:r>
            <a:r>
              <a:rPr lang="en-US" sz="1400" dirty="0">
                <a:solidFill>
                  <a:srgbClr val="1DA9BF"/>
                </a:solidFill>
              </a:rPr>
              <a:t>B. </a:t>
            </a:r>
            <a:r>
              <a:rPr lang="en-US" sz="1400" dirty="0" smtClean="0">
                <a:solidFill>
                  <a:srgbClr val="1DA9BF"/>
                </a:solidFill>
              </a:rPr>
              <a:t> Within 90 days of opening         </a:t>
            </a:r>
            <a:r>
              <a:rPr lang="en-US" sz="1400" dirty="0">
                <a:solidFill>
                  <a:srgbClr val="1DA9BF"/>
                </a:solidFill>
              </a:rPr>
              <a:t>C.  </a:t>
            </a:r>
            <a:r>
              <a:rPr lang="en-US" sz="1400" dirty="0" smtClean="0">
                <a:solidFill>
                  <a:srgbClr val="1DA9BF"/>
                </a:solidFill>
              </a:rPr>
              <a:t>On or before October 12, 2020</a:t>
            </a:r>
            <a:endParaRPr lang="en-US" sz="1400" dirty="0">
              <a:solidFill>
                <a:srgbClr val="1DA9BF"/>
              </a:solidFill>
            </a:endParaRPr>
          </a:p>
          <a:p>
            <a:pPr marL="342900" indent="-342900">
              <a:spcBef>
                <a:spcPts val="0"/>
              </a:spcBef>
              <a:buAutoNum type="arabicPeriod" startAt="11"/>
            </a:pPr>
            <a:r>
              <a:rPr lang="en-US" sz="1600" dirty="0" smtClean="0"/>
              <a:t>My business opened after </a:t>
            </a:r>
            <a:r>
              <a:rPr lang="en-US" sz="1600" dirty="0" smtClean="0">
                <a:solidFill>
                  <a:prstClr val="black">
                    <a:lumMod val="75000"/>
                    <a:lumOff val="25000"/>
                  </a:prstClr>
                </a:solidFill>
              </a:rPr>
              <a:t>July </a:t>
            </a:r>
            <a:r>
              <a:rPr lang="en-US" sz="1600" dirty="0">
                <a:solidFill>
                  <a:prstClr val="black">
                    <a:lumMod val="75000"/>
                    <a:lumOff val="25000"/>
                  </a:prstClr>
                </a:solidFill>
              </a:rPr>
              <a:t>14, </a:t>
            </a:r>
            <a:r>
              <a:rPr lang="en-US" sz="1600" dirty="0" smtClean="0">
                <a:solidFill>
                  <a:prstClr val="black">
                    <a:lumMod val="75000"/>
                    <a:lumOff val="25000"/>
                  </a:prstClr>
                </a:solidFill>
              </a:rPr>
              <a:t>2017.  When is my One-Time Compliance Report due?</a:t>
            </a:r>
          </a:p>
          <a:p>
            <a:pPr marL="0" indent="0">
              <a:spcBef>
                <a:spcPts val="0"/>
              </a:spcBef>
              <a:buNone/>
            </a:pPr>
            <a:r>
              <a:rPr lang="en-US" sz="1400" dirty="0">
                <a:solidFill>
                  <a:srgbClr val="1DA9BF"/>
                </a:solidFill>
              </a:rPr>
              <a:t>	A.  Immediately         B.  Within 90 </a:t>
            </a:r>
            <a:r>
              <a:rPr lang="en-US" sz="1400" dirty="0" smtClean="0">
                <a:solidFill>
                  <a:srgbClr val="1DA9BF"/>
                </a:solidFill>
              </a:rPr>
              <a:t>days of opening         </a:t>
            </a:r>
            <a:r>
              <a:rPr lang="en-US" sz="1400" dirty="0">
                <a:solidFill>
                  <a:srgbClr val="1DA9BF"/>
                </a:solidFill>
              </a:rPr>
              <a:t>C.  On or before October 12, 2020</a:t>
            </a:r>
          </a:p>
          <a:p>
            <a:pPr marL="0" indent="0">
              <a:spcBef>
                <a:spcPts val="0"/>
              </a:spcBef>
              <a:buNone/>
            </a:pPr>
            <a:r>
              <a:rPr lang="en-US" sz="1600" dirty="0" smtClean="0">
                <a:solidFill>
                  <a:prstClr val="black">
                    <a:lumMod val="75000"/>
                    <a:lumOff val="25000"/>
                  </a:prstClr>
                </a:solidFill>
              </a:rPr>
              <a:t>12.  How long must I retain a copy of my </a:t>
            </a:r>
            <a:r>
              <a:rPr lang="en-US" sz="1600" dirty="0" smtClean="0"/>
              <a:t>One-Time </a:t>
            </a:r>
            <a:r>
              <a:rPr lang="en-US" sz="1600" dirty="0"/>
              <a:t>Compliance </a:t>
            </a:r>
            <a:r>
              <a:rPr lang="en-US" sz="1600" dirty="0" smtClean="0"/>
              <a:t>Report?</a:t>
            </a:r>
          </a:p>
          <a:p>
            <a:pPr marL="1257300" lvl="2" indent="-342900">
              <a:spcBef>
                <a:spcPts val="0"/>
              </a:spcBef>
              <a:buAutoNum type="alphaUcPeriod"/>
            </a:pPr>
            <a:r>
              <a:rPr lang="en-US" dirty="0" smtClean="0">
                <a:solidFill>
                  <a:srgbClr val="1DA9BF"/>
                </a:solidFill>
              </a:rPr>
              <a:t>As long as my business is </a:t>
            </a:r>
            <a:r>
              <a:rPr lang="en-US" dirty="0">
                <a:solidFill>
                  <a:srgbClr val="1DA9BF"/>
                </a:solidFill>
              </a:rPr>
              <a:t>in operation or ownership is </a:t>
            </a:r>
            <a:r>
              <a:rPr lang="en-US" dirty="0" smtClean="0">
                <a:solidFill>
                  <a:srgbClr val="1DA9BF"/>
                </a:solidFill>
              </a:rPr>
              <a:t>transferred</a:t>
            </a:r>
          </a:p>
          <a:p>
            <a:pPr marL="1257300" lvl="2" indent="-342900">
              <a:spcBef>
                <a:spcPts val="0"/>
              </a:spcBef>
              <a:buAutoNum type="alphaUcPeriod"/>
            </a:pPr>
            <a:r>
              <a:rPr lang="en-US" dirty="0" smtClean="0">
                <a:solidFill>
                  <a:srgbClr val="1DA9BF"/>
                </a:solidFill>
              </a:rPr>
              <a:t> No less than 3 years</a:t>
            </a:r>
          </a:p>
          <a:p>
            <a:pPr marL="1257300" lvl="2" indent="-342900">
              <a:spcBef>
                <a:spcPts val="0"/>
              </a:spcBef>
              <a:spcAft>
                <a:spcPts val="0"/>
              </a:spcAft>
              <a:buAutoNum type="alphaUcPeriod"/>
            </a:pPr>
            <a:r>
              <a:rPr lang="en-US" dirty="0" smtClean="0">
                <a:solidFill>
                  <a:srgbClr val="1DA9BF"/>
                </a:solidFill>
              </a:rPr>
              <a:t>No less than 5 years</a:t>
            </a:r>
            <a:endParaRPr lang="en-US" dirty="0">
              <a:solidFill>
                <a:srgbClr val="1DA9BF"/>
              </a:solidFill>
            </a:endParaRPr>
          </a:p>
          <a:p>
            <a:pPr marL="342900" indent="-342900">
              <a:buAutoNum type="arabicPeriod" startAt="13"/>
            </a:pPr>
            <a:r>
              <a:rPr lang="en-GB" sz="1600" dirty="0" smtClean="0"/>
              <a:t>I must send a copy of my Operations &amp; Maintenance Plan to the Metro District with my One-Time Compliance Report?</a:t>
            </a:r>
          </a:p>
          <a:p>
            <a:pPr marL="0" indent="0">
              <a:spcBef>
                <a:spcPts val="0"/>
              </a:spcBef>
              <a:spcAft>
                <a:spcPts val="0"/>
              </a:spcAft>
              <a:buNone/>
            </a:pPr>
            <a:r>
              <a:rPr lang="en-US" sz="1400" dirty="0" smtClean="0">
                <a:solidFill>
                  <a:srgbClr val="1DA9BF"/>
                </a:solidFill>
              </a:rPr>
              <a:t>	A</a:t>
            </a:r>
            <a:r>
              <a:rPr lang="en-US" sz="1400" dirty="0">
                <a:solidFill>
                  <a:srgbClr val="1DA9BF"/>
                </a:solidFill>
              </a:rPr>
              <a:t>.  </a:t>
            </a:r>
            <a:r>
              <a:rPr lang="en-US" sz="1400" dirty="0" smtClean="0">
                <a:solidFill>
                  <a:srgbClr val="1DA9BF"/>
                </a:solidFill>
              </a:rPr>
              <a:t>True         </a:t>
            </a:r>
            <a:r>
              <a:rPr lang="en-US" sz="1400" dirty="0">
                <a:solidFill>
                  <a:srgbClr val="1DA9BF"/>
                </a:solidFill>
              </a:rPr>
              <a:t>B. </a:t>
            </a:r>
            <a:r>
              <a:rPr lang="en-US" sz="1400" dirty="0" smtClean="0">
                <a:solidFill>
                  <a:srgbClr val="1DA9BF"/>
                </a:solidFill>
              </a:rPr>
              <a:t>False</a:t>
            </a:r>
            <a:endParaRPr lang="en-GB" sz="1400" dirty="0">
              <a:solidFill>
                <a:srgbClr val="1DA9BF"/>
              </a:solidFill>
            </a:endParaRPr>
          </a:p>
          <a:p>
            <a:endParaRPr lang="en-US" dirty="0"/>
          </a:p>
          <a:p>
            <a:endParaRPr lang="en-US" dirty="0"/>
          </a:p>
          <a:p>
            <a:pPr marL="0" indent="0">
              <a:buNone/>
            </a:pPr>
            <a:endParaRPr lang="en-US" dirty="0" smtClean="0"/>
          </a:p>
        </p:txBody>
      </p:sp>
    </p:spTree>
    <p:extLst>
      <p:ext uri="{BB962C8B-B14F-4D97-AF65-F5344CB8AC3E}">
        <p14:creationId xmlns:p14="http://schemas.microsoft.com/office/powerpoint/2010/main" val="4039963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Large full slide image">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0" y="0"/>
            <a:ext cx="12191999" cy="6858000"/>
          </a:xfrm>
        </p:spPr>
      </p:pic>
      <p:sp>
        <p:nvSpPr>
          <p:cNvPr id="11" name="Rectangle 10" descr="Title accent block">
            <a:extLst>
              <a:ext uri="{FF2B5EF4-FFF2-40B4-BE49-F238E27FC236}">
                <a16:creationId xmlns:a16="http://schemas.microsoft.com/office/drawing/2014/main" id="{DF754616-DC65-1841-9419-6C0DCBEB6DFB}"/>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p:txBody>
          <a:bodyPr/>
          <a:lstStyle/>
          <a:p>
            <a:r>
              <a:rPr lang="en-US" dirty="0" smtClean="0"/>
              <a:t>Quiz Answers</a:t>
            </a:r>
            <a:endParaRPr lang="en-GB" dirty="0"/>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a:xfrm>
            <a:off x="696686" y="5610170"/>
            <a:ext cx="9666514" cy="221599"/>
          </a:xfrm>
        </p:spPr>
        <p:txBody>
          <a:bodyPr/>
          <a:lstStyle/>
          <a:p>
            <a:r>
              <a:rPr lang="en-GB" b="1" dirty="0"/>
              <a:t>Metro Wastewater Reclamation District ~ </a:t>
            </a:r>
            <a:r>
              <a:rPr lang="en-GB" b="1" dirty="0" smtClean="0"/>
              <a:t>Dental </a:t>
            </a:r>
            <a:r>
              <a:rPr lang="en-GB" b="1" dirty="0"/>
              <a:t>Amalgam Control Program</a:t>
            </a:r>
          </a:p>
        </p:txBody>
      </p:sp>
      <p:sp>
        <p:nvSpPr>
          <p:cNvPr id="9" name="Rectangle 8" descr="Slide number background block">
            <a:extLst>
              <a:ext uri="{FF2B5EF4-FFF2-40B4-BE49-F238E27FC236}">
                <a16:creationId xmlns:a16="http://schemas.microsoft.com/office/drawing/2014/main" id="{AC2B5667-FA20-49C2-A3CD-B275BB41F618}"/>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22</a:t>
            </a:fld>
            <a:endParaRPr lang="en-GB" b="1" dirty="0">
              <a:solidFill>
                <a:schemeClr val="bg1"/>
              </a:solidFill>
            </a:endParaRPr>
          </a:p>
        </p:txBody>
      </p:sp>
    </p:spTree>
    <p:extLst>
      <p:ext uri="{BB962C8B-B14F-4D97-AF65-F5344CB8AC3E}">
        <p14:creationId xmlns:p14="http://schemas.microsoft.com/office/powerpoint/2010/main" val="4140840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361716"/>
            <a:ext cx="11174186" cy="867930"/>
          </a:xfrm>
        </p:spPr>
        <p:txBody>
          <a:bodyPr/>
          <a:lstStyle/>
          <a:p>
            <a:r>
              <a:rPr lang="en-US" dirty="0" smtClean="0"/>
              <a:t>Quiz Answers</a:t>
            </a:r>
            <a:r>
              <a:rPr lang="en-US" sz="2000" dirty="0" smtClean="0"/>
              <a:t/>
            </a:r>
            <a:br>
              <a:rPr lang="en-US" sz="2000" dirty="0" smtClean="0"/>
            </a:br>
            <a:endParaRPr lang="en-GB" sz="2000" dirty="0">
              <a:solidFill>
                <a:schemeClr val="accent3">
                  <a:lumMod val="90000"/>
                  <a:lumOff val="10000"/>
                </a:schemeClr>
              </a:solidFill>
            </a:endParaRP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39"/>
            <a:ext cx="11258005" cy="1261499"/>
          </a:xfrm>
        </p:spPr>
        <p:txBody>
          <a:bodyPr/>
          <a:lstStyle/>
          <a:p>
            <a:pPr marL="342900" indent="-342900">
              <a:spcBef>
                <a:spcPts val="0"/>
              </a:spcBef>
              <a:spcAft>
                <a:spcPts val="600"/>
              </a:spcAft>
              <a:buFont typeface="+mj-lt"/>
              <a:buAutoNum type="arabicPeriod"/>
            </a:pPr>
            <a:r>
              <a:rPr lang="en-US" sz="1600" dirty="0" smtClean="0"/>
              <a:t>How often should your amalgam separator(s) be visually inspected and logged by a member of your staff?</a:t>
            </a:r>
          </a:p>
          <a:p>
            <a:pPr marL="457200" lvl="1" indent="0">
              <a:spcBef>
                <a:spcPts val="0"/>
              </a:spcBef>
              <a:spcAft>
                <a:spcPts val="600"/>
              </a:spcAft>
              <a:buNone/>
            </a:pPr>
            <a:r>
              <a:rPr lang="en-US" sz="1400" dirty="0" smtClean="0">
                <a:solidFill>
                  <a:srgbClr val="1DA9BF"/>
                </a:solidFill>
              </a:rPr>
              <a:t>	A.  Daily?          B.  Weekly?          </a:t>
            </a:r>
            <a:r>
              <a:rPr lang="en-US" sz="1400" b="1" dirty="0" smtClean="0">
                <a:solidFill>
                  <a:srgbClr val="0C596D"/>
                </a:solidFill>
              </a:rPr>
              <a:t>C.  Monthly          </a:t>
            </a:r>
            <a:r>
              <a:rPr lang="en-US" sz="1400" dirty="0" smtClean="0">
                <a:solidFill>
                  <a:srgbClr val="1DA9BF"/>
                </a:solidFill>
              </a:rPr>
              <a:t>D.  Annually?</a:t>
            </a:r>
          </a:p>
          <a:p>
            <a:pPr marL="342900" indent="-342900">
              <a:spcBef>
                <a:spcPts val="1200"/>
              </a:spcBef>
              <a:spcAft>
                <a:spcPts val="600"/>
              </a:spcAft>
              <a:buFont typeface="+mj-lt"/>
              <a:buAutoNum type="arabicPeriod"/>
            </a:pPr>
            <a:r>
              <a:rPr lang="en-US" sz="1600" dirty="0" smtClean="0"/>
              <a:t>When should you replace your amalgam separator collection canister?</a:t>
            </a:r>
          </a:p>
          <a:p>
            <a:pPr marL="0" indent="0">
              <a:spcBef>
                <a:spcPts val="0"/>
              </a:spcBef>
              <a:spcAft>
                <a:spcPts val="600"/>
              </a:spcAft>
              <a:buNone/>
            </a:pPr>
            <a:r>
              <a:rPr lang="en-US" sz="1600" dirty="0" smtClean="0">
                <a:solidFill>
                  <a:srgbClr val="1DA9BF"/>
                </a:solidFill>
              </a:rPr>
              <a:t>	</a:t>
            </a:r>
            <a:r>
              <a:rPr lang="en-US" sz="1400" dirty="0" smtClean="0">
                <a:solidFill>
                  <a:srgbClr val="1DA9BF"/>
                </a:solidFill>
              </a:rPr>
              <a:t>A.  When my sales guy says so</a:t>
            </a:r>
          </a:p>
          <a:p>
            <a:pPr marL="0" indent="0">
              <a:spcBef>
                <a:spcPts val="0"/>
              </a:spcBef>
              <a:spcAft>
                <a:spcPts val="600"/>
              </a:spcAft>
              <a:buNone/>
            </a:pPr>
            <a:r>
              <a:rPr lang="en-US" sz="1400" dirty="0" smtClean="0">
                <a:solidFill>
                  <a:srgbClr val="1DA9BF"/>
                </a:solidFill>
              </a:rPr>
              <a:t>	B.  Never</a:t>
            </a:r>
          </a:p>
          <a:p>
            <a:pPr marL="0" indent="0">
              <a:spcBef>
                <a:spcPts val="0"/>
              </a:spcBef>
              <a:spcAft>
                <a:spcPts val="600"/>
              </a:spcAft>
              <a:buNone/>
            </a:pPr>
            <a:r>
              <a:rPr lang="en-US" sz="1400" b="1" dirty="0" smtClean="0">
                <a:solidFill>
                  <a:srgbClr val="0C596D"/>
                </a:solidFill>
              </a:rPr>
              <a:t>	C.  When solids reach the full line, or per </a:t>
            </a:r>
            <a:r>
              <a:rPr lang="en-US" sz="1400" b="1" dirty="0">
                <a:solidFill>
                  <a:srgbClr val="0C596D"/>
                </a:solidFill>
              </a:rPr>
              <a:t>the manufacturer’s </a:t>
            </a:r>
            <a:r>
              <a:rPr lang="en-US" sz="1400" b="1" dirty="0" smtClean="0">
                <a:solidFill>
                  <a:srgbClr val="0C596D"/>
                </a:solidFill>
              </a:rPr>
              <a:t>recommendation, whichever </a:t>
            </a:r>
            <a:r>
              <a:rPr lang="en-US" sz="1400" b="1" dirty="0">
                <a:solidFill>
                  <a:srgbClr val="0C596D"/>
                </a:solidFill>
              </a:rPr>
              <a:t>comes first</a:t>
            </a:r>
            <a:r>
              <a:rPr lang="en-US" sz="1400" b="1" dirty="0" smtClean="0">
                <a:solidFill>
                  <a:srgbClr val="0C596D"/>
                </a:solidFill>
              </a:rPr>
              <a:t>.</a:t>
            </a:r>
          </a:p>
          <a:p>
            <a:pPr marL="0" indent="0">
              <a:spcBef>
                <a:spcPts val="1200"/>
              </a:spcBef>
              <a:spcAft>
                <a:spcPts val="600"/>
              </a:spcAft>
              <a:buNone/>
            </a:pPr>
            <a:r>
              <a:rPr lang="en-US" sz="1600" dirty="0" smtClean="0"/>
              <a:t>3.  In </a:t>
            </a:r>
            <a:r>
              <a:rPr lang="en-US" sz="1600" dirty="0"/>
              <a:t>the event that </a:t>
            </a:r>
            <a:r>
              <a:rPr lang="en-US" sz="1600" dirty="0" smtClean="0"/>
              <a:t>your </a:t>
            </a:r>
            <a:r>
              <a:rPr lang="en-US" sz="1600" dirty="0"/>
              <a:t>amalgam separator is not functioning properly, the amalgam separator must be repaired consistent with manufacturer instructions or replaced with a unit that meets the requirements of CFR 441.30 as soon as possible, but </a:t>
            </a:r>
            <a:r>
              <a:rPr lang="en-US" sz="1600" b="1" i="1" dirty="0"/>
              <a:t>no later </a:t>
            </a:r>
            <a:r>
              <a:rPr lang="en-US" sz="1600" b="1" i="1" dirty="0" smtClean="0"/>
              <a:t>than:</a:t>
            </a:r>
          </a:p>
          <a:p>
            <a:pPr marL="1257300" lvl="2" indent="-342900">
              <a:spcBef>
                <a:spcPts val="0"/>
              </a:spcBef>
              <a:spcAft>
                <a:spcPts val="600"/>
              </a:spcAft>
              <a:buAutoNum type="alphaUcPeriod"/>
            </a:pPr>
            <a:r>
              <a:rPr lang="en-US" b="1" i="1" dirty="0" smtClean="0">
                <a:solidFill>
                  <a:srgbClr val="0C596D"/>
                </a:solidFill>
              </a:rPr>
              <a:t>10 </a:t>
            </a:r>
            <a:r>
              <a:rPr lang="en-US" b="1" i="1" dirty="0">
                <a:solidFill>
                  <a:srgbClr val="0C596D"/>
                </a:solidFill>
              </a:rPr>
              <a:t>business days after the malfunction is discovered</a:t>
            </a:r>
            <a:r>
              <a:rPr lang="en-US" b="1" dirty="0" smtClean="0">
                <a:solidFill>
                  <a:srgbClr val="0C596D"/>
                </a:solidFill>
              </a:rPr>
              <a:t>.</a:t>
            </a:r>
          </a:p>
          <a:p>
            <a:pPr marL="1257300" lvl="2" indent="-342900">
              <a:spcBef>
                <a:spcPts val="0"/>
              </a:spcBef>
              <a:spcAft>
                <a:spcPts val="600"/>
              </a:spcAft>
              <a:buAutoNum type="alphaUcPeriod"/>
            </a:pPr>
            <a:r>
              <a:rPr lang="en-US" dirty="0" smtClean="0">
                <a:solidFill>
                  <a:srgbClr val="1DA9BF"/>
                </a:solidFill>
              </a:rPr>
              <a:t>1 Month a</a:t>
            </a:r>
            <a:r>
              <a:rPr lang="en-US" i="1" dirty="0" smtClean="0">
                <a:solidFill>
                  <a:srgbClr val="1DA9BF"/>
                </a:solidFill>
              </a:rPr>
              <a:t>fter </a:t>
            </a:r>
            <a:r>
              <a:rPr lang="en-US" i="1" dirty="0">
                <a:solidFill>
                  <a:srgbClr val="1DA9BF"/>
                </a:solidFill>
              </a:rPr>
              <a:t>the malfunction is </a:t>
            </a:r>
            <a:r>
              <a:rPr lang="en-US" i="1" dirty="0" smtClean="0">
                <a:solidFill>
                  <a:srgbClr val="1DA9BF"/>
                </a:solidFill>
              </a:rPr>
              <a:t>discovered.</a:t>
            </a:r>
          </a:p>
          <a:p>
            <a:pPr marL="1257300" lvl="2" indent="-342900">
              <a:spcBef>
                <a:spcPts val="0"/>
              </a:spcBef>
              <a:spcAft>
                <a:spcPts val="600"/>
              </a:spcAft>
              <a:buAutoNum type="alphaUcPeriod"/>
            </a:pPr>
            <a:r>
              <a:rPr lang="en-US" i="1" dirty="0" smtClean="0">
                <a:solidFill>
                  <a:srgbClr val="1DA9BF"/>
                </a:solidFill>
              </a:rPr>
              <a:t>90 days </a:t>
            </a:r>
            <a:r>
              <a:rPr lang="en-US" i="1" dirty="0">
                <a:solidFill>
                  <a:srgbClr val="1DA9BF"/>
                </a:solidFill>
              </a:rPr>
              <a:t>after the malfunction is </a:t>
            </a:r>
            <a:r>
              <a:rPr lang="en-US" i="1" dirty="0" smtClean="0">
                <a:solidFill>
                  <a:srgbClr val="1DA9BF"/>
                </a:solidFill>
              </a:rPr>
              <a:t>discovered.</a:t>
            </a:r>
            <a:endParaRPr lang="en-US" dirty="0">
              <a:solidFill>
                <a:srgbClr val="1DA9BF"/>
              </a:solidFill>
            </a:endParaRPr>
          </a:p>
          <a:p>
            <a:pPr marL="0" indent="0">
              <a:spcBef>
                <a:spcPts val="1200"/>
              </a:spcBef>
              <a:spcAft>
                <a:spcPts val="600"/>
              </a:spcAft>
              <a:buNone/>
            </a:pPr>
            <a:r>
              <a:rPr lang="en-US" sz="1600" dirty="0"/>
              <a:t>4.  It is </a:t>
            </a:r>
            <a:r>
              <a:rPr lang="en-US" sz="1600" dirty="0" smtClean="0"/>
              <a:t>okay </a:t>
            </a:r>
            <a:r>
              <a:rPr lang="en-US" sz="1600" dirty="0"/>
              <a:t>to rinse screens, filters, traps, amalgam separators or any other amalgam-containing equipment over sinks or drains.</a:t>
            </a:r>
          </a:p>
          <a:p>
            <a:pPr marL="0" indent="0">
              <a:spcBef>
                <a:spcPts val="0"/>
              </a:spcBef>
              <a:spcAft>
                <a:spcPts val="0"/>
              </a:spcAft>
              <a:buNone/>
            </a:pPr>
            <a:r>
              <a:rPr lang="en-US" sz="1400" dirty="0"/>
              <a:t>	</a:t>
            </a:r>
            <a:r>
              <a:rPr lang="en-US" sz="1400" dirty="0">
                <a:solidFill>
                  <a:srgbClr val="1DA9BF"/>
                </a:solidFill>
              </a:rPr>
              <a:t>A. True		</a:t>
            </a:r>
            <a:r>
              <a:rPr lang="en-US" sz="1400" b="1" dirty="0">
                <a:solidFill>
                  <a:srgbClr val="0C596D"/>
                </a:solidFill>
              </a:rPr>
              <a:t>B. </a:t>
            </a:r>
            <a:r>
              <a:rPr lang="en-US" sz="1400" b="1" dirty="0" smtClean="0">
                <a:solidFill>
                  <a:srgbClr val="0C596D"/>
                </a:solidFill>
              </a:rPr>
              <a:t>False!!!</a:t>
            </a:r>
            <a:endParaRPr lang="en-US" sz="1400" b="1" dirty="0">
              <a:solidFill>
                <a:srgbClr val="0C596D"/>
              </a:solidFill>
            </a:endParaRPr>
          </a:p>
          <a:p>
            <a:pPr marL="342900" indent="-342900">
              <a:spcBef>
                <a:spcPts val="0"/>
              </a:spcBef>
              <a:spcAft>
                <a:spcPts val="600"/>
              </a:spcAft>
              <a:buFont typeface="+mj-lt"/>
              <a:buAutoNum type="arabicPeriod"/>
            </a:pPr>
            <a:endParaRPr lang="en-US" dirty="0" smtClean="0"/>
          </a:p>
        </p:txBody>
      </p:sp>
    </p:spTree>
    <p:extLst>
      <p:ext uri="{BB962C8B-B14F-4D97-AF65-F5344CB8AC3E}">
        <p14:creationId xmlns:p14="http://schemas.microsoft.com/office/powerpoint/2010/main" val="4109442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361716"/>
            <a:ext cx="11174186" cy="867930"/>
          </a:xfrm>
        </p:spPr>
        <p:txBody>
          <a:bodyPr/>
          <a:lstStyle/>
          <a:p>
            <a:r>
              <a:rPr lang="en-US" dirty="0" smtClean="0"/>
              <a:t>Quiz Answers</a:t>
            </a:r>
            <a:r>
              <a:rPr lang="en-US" sz="2000" dirty="0" smtClean="0"/>
              <a:t/>
            </a:r>
            <a:br>
              <a:rPr lang="en-US" sz="2000" dirty="0" smtClean="0"/>
            </a:br>
            <a:endParaRPr lang="en-GB" sz="2000" dirty="0">
              <a:solidFill>
                <a:schemeClr val="accent3">
                  <a:lumMod val="90000"/>
                  <a:lumOff val="10000"/>
                </a:schemeClr>
              </a:solidFill>
            </a:endParaRP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39"/>
            <a:ext cx="11258005" cy="1261499"/>
          </a:xfrm>
        </p:spPr>
        <p:txBody>
          <a:bodyPr/>
          <a:lstStyle/>
          <a:p>
            <a:pPr marL="0" lvl="0" indent="0">
              <a:spcBef>
                <a:spcPts val="0"/>
              </a:spcBef>
              <a:spcAft>
                <a:spcPts val="600"/>
              </a:spcAft>
              <a:buNone/>
            </a:pPr>
            <a:r>
              <a:rPr lang="en-US" sz="1600" dirty="0" smtClean="0">
                <a:solidFill>
                  <a:prstClr val="black">
                    <a:lumMod val="75000"/>
                    <a:lumOff val="25000"/>
                  </a:prstClr>
                </a:solidFill>
              </a:rPr>
              <a:t>5.  Regulations now specify that line </a:t>
            </a:r>
            <a:r>
              <a:rPr lang="en-US" sz="1600" dirty="0">
                <a:solidFill>
                  <a:prstClr val="black">
                    <a:lumMod val="75000"/>
                    <a:lumOff val="25000"/>
                  </a:prstClr>
                </a:solidFill>
              </a:rPr>
              <a:t>cleaners must now have a pH </a:t>
            </a:r>
            <a:r>
              <a:rPr lang="en-US" sz="1600" dirty="0" smtClean="0">
                <a:solidFill>
                  <a:prstClr val="black">
                    <a:lumMod val="75000"/>
                    <a:lumOff val="25000"/>
                  </a:prstClr>
                </a:solidFill>
              </a:rPr>
              <a:t>between:</a:t>
            </a:r>
          </a:p>
          <a:p>
            <a:pPr marL="0" lvl="0" indent="0">
              <a:spcBef>
                <a:spcPts val="0"/>
              </a:spcBef>
              <a:spcAft>
                <a:spcPts val="600"/>
              </a:spcAft>
              <a:buNone/>
            </a:pPr>
            <a:r>
              <a:rPr lang="en-US" sz="1400" dirty="0">
                <a:solidFill>
                  <a:srgbClr val="1ABEEB"/>
                </a:solidFill>
              </a:rPr>
              <a:t>	</a:t>
            </a:r>
            <a:r>
              <a:rPr lang="en-US" sz="1400" dirty="0" smtClean="0">
                <a:solidFill>
                  <a:srgbClr val="1DA9BF"/>
                </a:solidFill>
              </a:rPr>
              <a:t>A.  0-10 pH          B.  5-9 pH          </a:t>
            </a:r>
            <a:r>
              <a:rPr lang="en-US" sz="1400" b="1" dirty="0" smtClean="0">
                <a:solidFill>
                  <a:srgbClr val="014E52"/>
                </a:solidFill>
              </a:rPr>
              <a:t>C.  6-8 pH          </a:t>
            </a:r>
            <a:r>
              <a:rPr lang="en-US" sz="1400" dirty="0" smtClean="0">
                <a:solidFill>
                  <a:srgbClr val="1DA9BF"/>
                </a:solidFill>
              </a:rPr>
              <a:t>D.  Anything under 12 pH</a:t>
            </a:r>
            <a:endParaRPr lang="en-US" sz="1400" dirty="0">
              <a:solidFill>
                <a:srgbClr val="1DA9BF"/>
              </a:solidFill>
            </a:endParaRPr>
          </a:p>
          <a:p>
            <a:pPr marL="0" indent="0">
              <a:spcBef>
                <a:spcPts val="1200"/>
              </a:spcBef>
              <a:spcAft>
                <a:spcPts val="600"/>
              </a:spcAft>
              <a:buNone/>
            </a:pPr>
            <a:r>
              <a:rPr lang="en-US" sz="1600" dirty="0" smtClean="0"/>
              <a:t>6.  Contact </a:t>
            </a:r>
            <a:r>
              <a:rPr lang="en-US" sz="1600" dirty="0"/>
              <a:t>and non-contact amalgam </a:t>
            </a:r>
            <a:r>
              <a:rPr lang="en-US" sz="1600" dirty="0" smtClean="0"/>
              <a:t>scrap may be disposed of using the following method:</a:t>
            </a:r>
          </a:p>
          <a:p>
            <a:pPr marL="1257300" lvl="2" indent="-342900">
              <a:spcBef>
                <a:spcPts val="0"/>
              </a:spcBef>
              <a:spcAft>
                <a:spcPts val="600"/>
              </a:spcAft>
              <a:buAutoNum type="alphaUcPeriod"/>
            </a:pPr>
            <a:r>
              <a:rPr lang="en-US" dirty="0" smtClean="0">
                <a:solidFill>
                  <a:srgbClr val="1DA9BF"/>
                </a:solidFill>
              </a:rPr>
              <a:t>With Biohazard/Red Bag waste</a:t>
            </a:r>
          </a:p>
          <a:p>
            <a:pPr marL="1257300" lvl="2" indent="-342900">
              <a:spcBef>
                <a:spcPts val="0"/>
              </a:spcBef>
              <a:spcAft>
                <a:spcPts val="600"/>
              </a:spcAft>
              <a:buAutoNum type="alphaUcPeriod"/>
            </a:pPr>
            <a:r>
              <a:rPr lang="en-US" dirty="0" smtClean="0">
                <a:solidFill>
                  <a:srgbClr val="1DA9BF"/>
                </a:solidFill>
              </a:rPr>
              <a:t>With municipal trash</a:t>
            </a:r>
          </a:p>
          <a:p>
            <a:pPr marL="1257300" lvl="2" indent="-342900">
              <a:spcBef>
                <a:spcPts val="0"/>
              </a:spcBef>
              <a:spcAft>
                <a:spcPts val="600"/>
              </a:spcAft>
              <a:buAutoNum type="alphaUcPeriod"/>
            </a:pPr>
            <a:r>
              <a:rPr lang="en-US" b="1" dirty="0" smtClean="0">
                <a:solidFill>
                  <a:srgbClr val="014E52"/>
                </a:solidFill>
              </a:rPr>
              <a:t>Must </a:t>
            </a:r>
            <a:r>
              <a:rPr lang="en-US" b="1" dirty="0">
                <a:solidFill>
                  <a:srgbClr val="014E52"/>
                </a:solidFill>
              </a:rPr>
              <a:t>be salvaged and stored in structurally sound, tightly closed, and appropriately labeled </a:t>
            </a:r>
            <a:r>
              <a:rPr lang="en-US" b="1" dirty="0" smtClean="0">
                <a:solidFill>
                  <a:srgbClr val="014E52"/>
                </a:solidFill>
              </a:rPr>
              <a:t>containers for recycling.</a:t>
            </a:r>
            <a:endParaRPr lang="en-US" b="1" dirty="0">
              <a:solidFill>
                <a:srgbClr val="014E52"/>
              </a:solidFill>
            </a:endParaRPr>
          </a:p>
          <a:p>
            <a:pPr marL="0" indent="0">
              <a:spcBef>
                <a:spcPts val="1200"/>
              </a:spcBef>
              <a:spcAft>
                <a:spcPts val="600"/>
              </a:spcAft>
              <a:buNone/>
            </a:pPr>
            <a:r>
              <a:rPr lang="en-US" sz="1600" dirty="0" smtClean="0"/>
              <a:t>7. Staff amalgam-handling training must be:</a:t>
            </a:r>
          </a:p>
          <a:p>
            <a:pPr marL="914400" lvl="2" indent="0">
              <a:spcBef>
                <a:spcPts val="0"/>
              </a:spcBef>
              <a:spcAft>
                <a:spcPts val="600"/>
              </a:spcAft>
              <a:buNone/>
            </a:pPr>
            <a:r>
              <a:rPr lang="en-US" dirty="0" smtClean="0">
                <a:solidFill>
                  <a:srgbClr val="1DA9BF"/>
                </a:solidFill>
              </a:rPr>
              <a:t>A.  Done prior to hire.</a:t>
            </a:r>
          </a:p>
          <a:p>
            <a:pPr marL="914400" lvl="2" indent="0">
              <a:spcBef>
                <a:spcPts val="0"/>
              </a:spcBef>
              <a:spcAft>
                <a:spcPts val="600"/>
              </a:spcAft>
              <a:buNone/>
            </a:pPr>
            <a:r>
              <a:rPr lang="en-US" b="1" dirty="0" smtClean="0">
                <a:solidFill>
                  <a:srgbClr val="014E52"/>
                </a:solidFill>
              </a:rPr>
              <a:t>B.  Conducted and logged at least once in your office for each current and future employee.</a:t>
            </a:r>
          </a:p>
          <a:p>
            <a:pPr marL="914400" lvl="2" indent="0">
              <a:spcBef>
                <a:spcPts val="0"/>
              </a:spcBef>
              <a:spcAft>
                <a:spcPts val="600"/>
              </a:spcAft>
              <a:buNone/>
            </a:pPr>
            <a:r>
              <a:rPr lang="en-US" dirty="0" smtClean="0">
                <a:solidFill>
                  <a:srgbClr val="1DA9BF"/>
                </a:solidFill>
              </a:rPr>
              <a:t>C.  Is included with OSHA training, so does not apply.</a:t>
            </a:r>
          </a:p>
          <a:p>
            <a:pPr marL="0" indent="0">
              <a:spcBef>
                <a:spcPts val="1200"/>
              </a:spcBef>
              <a:spcAft>
                <a:spcPts val="600"/>
              </a:spcAft>
              <a:buNone/>
            </a:pPr>
            <a:r>
              <a:rPr lang="en-US" sz="1600" dirty="0"/>
              <a:t>8.  How often will t</a:t>
            </a:r>
            <a:r>
              <a:rPr lang="en-US" sz="1600" dirty="0">
                <a:solidFill>
                  <a:prstClr val="black">
                    <a:lumMod val="75000"/>
                    <a:lumOff val="25000"/>
                  </a:prstClr>
                </a:solidFill>
              </a:rPr>
              <a:t>he Metro District be inspecting my facility to verify compliance and conduct enforcement, if necessary.</a:t>
            </a:r>
          </a:p>
          <a:p>
            <a:pPr marL="0" indent="0">
              <a:spcBef>
                <a:spcPts val="0"/>
              </a:spcBef>
              <a:buNone/>
            </a:pPr>
            <a:r>
              <a:rPr lang="en-US" sz="1400" dirty="0">
                <a:solidFill>
                  <a:srgbClr val="1ABEEB"/>
                </a:solidFill>
              </a:rPr>
              <a:t>	</a:t>
            </a:r>
            <a:r>
              <a:rPr lang="en-US" sz="1400" dirty="0">
                <a:solidFill>
                  <a:srgbClr val="1DA9BF"/>
                </a:solidFill>
              </a:rPr>
              <a:t>A.  Annually         B. Every 3 years         C.  Every 5 years         </a:t>
            </a:r>
            <a:r>
              <a:rPr lang="en-US" sz="1400" b="1" dirty="0">
                <a:solidFill>
                  <a:srgbClr val="014E52"/>
                </a:solidFill>
              </a:rPr>
              <a:t>D.  It will vary, so always stay in compliance!</a:t>
            </a:r>
          </a:p>
          <a:p>
            <a:pPr marL="0" indent="0">
              <a:spcBef>
                <a:spcPts val="0"/>
              </a:spcBef>
              <a:spcAft>
                <a:spcPts val="600"/>
              </a:spcAft>
              <a:buNone/>
            </a:pPr>
            <a:endParaRPr lang="en-US" dirty="0"/>
          </a:p>
          <a:p>
            <a:pPr marL="0" indent="0">
              <a:spcBef>
                <a:spcPts val="0"/>
              </a:spcBef>
              <a:spcAft>
                <a:spcPts val="600"/>
              </a:spcAft>
              <a:buNone/>
            </a:pPr>
            <a:endParaRPr lang="en-US" dirty="0" smtClean="0"/>
          </a:p>
        </p:txBody>
      </p:sp>
    </p:spTree>
    <p:extLst>
      <p:ext uri="{BB962C8B-B14F-4D97-AF65-F5344CB8AC3E}">
        <p14:creationId xmlns:p14="http://schemas.microsoft.com/office/powerpoint/2010/main" val="280489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361716"/>
            <a:ext cx="11174186" cy="867930"/>
          </a:xfrm>
        </p:spPr>
        <p:txBody>
          <a:bodyPr/>
          <a:lstStyle/>
          <a:p>
            <a:r>
              <a:rPr lang="en-US" dirty="0" smtClean="0"/>
              <a:t>Quiz Answers</a:t>
            </a:r>
            <a:r>
              <a:rPr lang="en-US" sz="2000" dirty="0" smtClean="0"/>
              <a:t/>
            </a:r>
            <a:br>
              <a:rPr lang="en-US" sz="2000" dirty="0" smtClean="0"/>
            </a:br>
            <a:endParaRPr lang="en-GB" sz="2000" dirty="0">
              <a:solidFill>
                <a:schemeClr val="accent3">
                  <a:lumMod val="90000"/>
                  <a:lumOff val="10000"/>
                </a:schemeClr>
              </a:solidFill>
            </a:endParaRP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39"/>
            <a:ext cx="11258005" cy="1261499"/>
          </a:xfrm>
        </p:spPr>
        <p:txBody>
          <a:bodyPr/>
          <a:lstStyle/>
          <a:p>
            <a:pPr marL="342900" lvl="0" indent="-342900">
              <a:spcBef>
                <a:spcPts val="0"/>
              </a:spcBef>
              <a:buAutoNum type="arabicPeriod" startAt="9"/>
            </a:pPr>
            <a:r>
              <a:rPr lang="en-US" sz="1600" dirty="0" smtClean="0">
                <a:solidFill>
                  <a:prstClr val="black">
                    <a:lumMod val="75000"/>
                    <a:lumOff val="25000"/>
                  </a:prstClr>
                </a:solidFill>
              </a:rPr>
              <a:t>How long am I required to retain </a:t>
            </a:r>
            <a:r>
              <a:rPr lang="en-US" sz="1600" dirty="0" smtClean="0"/>
              <a:t>copies </a:t>
            </a:r>
            <a:r>
              <a:rPr lang="en-US" sz="1600" dirty="0"/>
              <a:t>of receipts, manifests, and other documents that include the date(s) of the amalgam waste collection and the name of the permitted or licensed treatment storage or disposal facility receiving the amalgam retaining </a:t>
            </a:r>
            <a:r>
              <a:rPr lang="en-US" sz="1600" dirty="0" smtClean="0"/>
              <a:t>container?</a:t>
            </a:r>
          </a:p>
          <a:p>
            <a:pPr marL="914400" lvl="2" indent="0">
              <a:spcBef>
                <a:spcPts val="0"/>
              </a:spcBef>
              <a:buNone/>
            </a:pPr>
            <a:r>
              <a:rPr lang="en-US" dirty="0" smtClean="0">
                <a:solidFill>
                  <a:srgbClr val="1DA9BF"/>
                </a:solidFill>
              </a:rPr>
              <a:t>A</a:t>
            </a:r>
            <a:r>
              <a:rPr lang="en-US" dirty="0">
                <a:solidFill>
                  <a:srgbClr val="1DA9BF"/>
                </a:solidFill>
              </a:rPr>
              <a:t>.  </a:t>
            </a:r>
            <a:r>
              <a:rPr lang="en-US" dirty="0" smtClean="0">
                <a:solidFill>
                  <a:srgbClr val="1DA9BF"/>
                </a:solidFill>
              </a:rPr>
              <a:t>1 Year         </a:t>
            </a:r>
            <a:r>
              <a:rPr lang="en-US" b="1" dirty="0">
                <a:solidFill>
                  <a:srgbClr val="03556D"/>
                </a:solidFill>
              </a:rPr>
              <a:t>B. </a:t>
            </a:r>
            <a:r>
              <a:rPr lang="en-US" b="1" dirty="0" smtClean="0">
                <a:solidFill>
                  <a:srgbClr val="03556D"/>
                </a:solidFill>
              </a:rPr>
              <a:t>No less than 3 </a:t>
            </a:r>
            <a:r>
              <a:rPr lang="en-US" b="1" dirty="0">
                <a:solidFill>
                  <a:srgbClr val="03556D"/>
                </a:solidFill>
              </a:rPr>
              <a:t>years         </a:t>
            </a:r>
            <a:r>
              <a:rPr lang="en-US" dirty="0">
                <a:solidFill>
                  <a:srgbClr val="1DA9BF"/>
                </a:solidFill>
              </a:rPr>
              <a:t>C.  </a:t>
            </a:r>
            <a:r>
              <a:rPr lang="en-US" dirty="0" smtClean="0">
                <a:solidFill>
                  <a:srgbClr val="1DA9BF"/>
                </a:solidFill>
              </a:rPr>
              <a:t>No less than 5 </a:t>
            </a:r>
            <a:r>
              <a:rPr lang="en-US" dirty="0">
                <a:solidFill>
                  <a:srgbClr val="1DA9BF"/>
                </a:solidFill>
              </a:rPr>
              <a:t>years         D.  </a:t>
            </a:r>
            <a:r>
              <a:rPr lang="en-US" dirty="0" smtClean="0">
                <a:solidFill>
                  <a:srgbClr val="1DA9BF"/>
                </a:solidFill>
              </a:rPr>
              <a:t>For the life of my business</a:t>
            </a:r>
            <a:endParaRPr lang="en-US" dirty="0">
              <a:solidFill>
                <a:srgbClr val="1DA9BF"/>
              </a:solidFill>
            </a:endParaRPr>
          </a:p>
          <a:p>
            <a:pPr marL="342900" lvl="0" indent="-342900">
              <a:spcBef>
                <a:spcPts val="0"/>
              </a:spcBef>
              <a:buAutoNum type="arabicPeriod" startAt="9"/>
            </a:pPr>
            <a:r>
              <a:rPr lang="en-US" sz="1600" dirty="0" smtClean="0"/>
              <a:t> I was in business prior to July 14, 2017.  When is/was my One-Time Compliance Report due?</a:t>
            </a:r>
          </a:p>
          <a:p>
            <a:pPr marL="0" indent="0">
              <a:spcBef>
                <a:spcPts val="0"/>
              </a:spcBef>
              <a:buNone/>
            </a:pPr>
            <a:r>
              <a:rPr lang="en-US" sz="1400" dirty="0" smtClean="0">
                <a:solidFill>
                  <a:srgbClr val="1ABEEB"/>
                </a:solidFill>
              </a:rPr>
              <a:t>	</a:t>
            </a:r>
            <a:r>
              <a:rPr lang="en-US" sz="1400" dirty="0" smtClean="0">
                <a:solidFill>
                  <a:srgbClr val="1DA9BF"/>
                </a:solidFill>
              </a:rPr>
              <a:t>A</a:t>
            </a:r>
            <a:r>
              <a:rPr lang="en-US" sz="1400" dirty="0">
                <a:solidFill>
                  <a:srgbClr val="1DA9BF"/>
                </a:solidFill>
              </a:rPr>
              <a:t>.  </a:t>
            </a:r>
            <a:r>
              <a:rPr lang="en-US" sz="1400" dirty="0" smtClean="0">
                <a:solidFill>
                  <a:srgbClr val="1DA9BF"/>
                </a:solidFill>
              </a:rPr>
              <a:t>Immediately         </a:t>
            </a:r>
            <a:r>
              <a:rPr lang="en-US" sz="1400" dirty="0">
                <a:solidFill>
                  <a:srgbClr val="1DA9BF"/>
                </a:solidFill>
              </a:rPr>
              <a:t>B. </a:t>
            </a:r>
            <a:r>
              <a:rPr lang="en-US" sz="1400" dirty="0" smtClean="0">
                <a:solidFill>
                  <a:srgbClr val="1DA9BF"/>
                </a:solidFill>
              </a:rPr>
              <a:t> Within 90 days of opening         </a:t>
            </a:r>
            <a:r>
              <a:rPr lang="en-US" sz="1400" b="1" dirty="0">
                <a:solidFill>
                  <a:srgbClr val="03556D"/>
                </a:solidFill>
              </a:rPr>
              <a:t>C.  </a:t>
            </a:r>
            <a:r>
              <a:rPr lang="en-US" sz="1400" b="1" dirty="0" smtClean="0">
                <a:solidFill>
                  <a:srgbClr val="03556D"/>
                </a:solidFill>
              </a:rPr>
              <a:t>On or before October 12, 2020</a:t>
            </a:r>
            <a:endParaRPr lang="en-US" sz="1400" b="1" dirty="0">
              <a:solidFill>
                <a:srgbClr val="03556D"/>
              </a:solidFill>
            </a:endParaRPr>
          </a:p>
          <a:p>
            <a:pPr marL="342900" indent="-342900">
              <a:spcBef>
                <a:spcPts val="0"/>
              </a:spcBef>
              <a:buAutoNum type="arabicPeriod" startAt="11"/>
            </a:pPr>
            <a:r>
              <a:rPr lang="en-US" sz="1600" dirty="0" smtClean="0"/>
              <a:t>My business opened after </a:t>
            </a:r>
            <a:r>
              <a:rPr lang="en-US" sz="1600" dirty="0" smtClean="0">
                <a:solidFill>
                  <a:prstClr val="black">
                    <a:lumMod val="75000"/>
                    <a:lumOff val="25000"/>
                  </a:prstClr>
                </a:solidFill>
              </a:rPr>
              <a:t>July </a:t>
            </a:r>
            <a:r>
              <a:rPr lang="en-US" sz="1600" dirty="0">
                <a:solidFill>
                  <a:prstClr val="black">
                    <a:lumMod val="75000"/>
                    <a:lumOff val="25000"/>
                  </a:prstClr>
                </a:solidFill>
              </a:rPr>
              <a:t>14, </a:t>
            </a:r>
            <a:r>
              <a:rPr lang="en-US" sz="1600" dirty="0" smtClean="0">
                <a:solidFill>
                  <a:prstClr val="black">
                    <a:lumMod val="75000"/>
                    <a:lumOff val="25000"/>
                  </a:prstClr>
                </a:solidFill>
              </a:rPr>
              <a:t>2017.  When is/was my One-Time Compliance Report due?</a:t>
            </a:r>
          </a:p>
          <a:p>
            <a:pPr marL="0" indent="0">
              <a:spcBef>
                <a:spcPts val="0"/>
              </a:spcBef>
              <a:buNone/>
            </a:pPr>
            <a:r>
              <a:rPr lang="en-US" sz="1400" dirty="0">
                <a:solidFill>
                  <a:srgbClr val="1ABEEB"/>
                </a:solidFill>
              </a:rPr>
              <a:t>	</a:t>
            </a:r>
            <a:r>
              <a:rPr lang="en-US" sz="1400" dirty="0">
                <a:solidFill>
                  <a:srgbClr val="1DA9BF"/>
                </a:solidFill>
              </a:rPr>
              <a:t>A.  Immediately         </a:t>
            </a:r>
            <a:r>
              <a:rPr lang="en-US" sz="1400" b="1" dirty="0">
                <a:solidFill>
                  <a:srgbClr val="03556D"/>
                </a:solidFill>
              </a:rPr>
              <a:t>B.  Within 90 </a:t>
            </a:r>
            <a:r>
              <a:rPr lang="en-US" sz="1400" b="1" dirty="0" smtClean="0">
                <a:solidFill>
                  <a:srgbClr val="03556D"/>
                </a:solidFill>
              </a:rPr>
              <a:t>days of opening         </a:t>
            </a:r>
            <a:r>
              <a:rPr lang="en-US" sz="1400" dirty="0">
                <a:solidFill>
                  <a:srgbClr val="1DA9BF"/>
                </a:solidFill>
              </a:rPr>
              <a:t>C.  On or before October 12, 2020</a:t>
            </a:r>
          </a:p>
          <a:p>
            <a:pPr marL="0" indent="0">
              <a:spcBef>
                <a:spcPts val="0"/>
              </a:spcBef>
              <a:buNone/>
            </a:pPr>
            <a:r>
              <a:rPr lang="en-US" sz="1600" dirty="0" smtClean="0">
                <a:solidFill>
                  <a:prstClr val="black">
                    <a:lumMod val="75000"/>
                    <a:lumOff val="25000"/>
                  </a:prstClr>
                </a:solidFill>
              </a:rPr>
              <a:t>12.  How long must I retain a copy of my </a:t>
            </a:r>
            <a:r>
              <a:rPr lang="en-US" sz="1600" dirty="0" smtClean="0"/>
              <a:t>One-Time </a:t>
            </a:r>
            <a:r>
              <a:rPr lang="en-US" sz="1600" dirty="0"/>
              <a:t>Compliance </a:t>
            </a:r>
            <a:r>
              <a:rPr lang="en-US" sz="1600" dirty="0" smtClean="0"/>
              <a:t>Report?</a:t>
            </a:r>
          </a:p>
          <a:p>
            <a:pPr marL="1257300" lvl="2" indent="-342900">
              <a:spcBef>
                <a:spcPts val="0"/>
              </a:spcBef>
              <a:buAutoNum type="alphaUcPeriod"/>
            </a:pPr>
            <a:r>
              <a:rPr lang="en-US" b="1" dirty="0" smtClean="0">
                <a:solidFill>
                  <a:srgbClr val="03556D"/>
                </a:solidFill>
              </a:rPr>
              <a:t>As long as my business is </a:t>
            </a:r>
            <a:r>
              <a:rPr lang="en-US" b="1" dirty="0">
                <a:solidFill>
                  <a:srgbClr val="03556D"/>
                </a:solidFill>
              </a:rPr>
              <a:t>in operation or </a:t>
            </a:r>
            <a:r>
              <a:rPr lang="en-US" b="1" dirty="0" smtClean="0">
                <a:solidFill>
                  <a:srgbClr val="03556D"/>
                </a:solidFill>
              </a:rPr>
              <a:t>until ownership </a:t>
            </a:r>
            <a:r>
              <a:rPr lang="en-US" b="1" dirty="0">
                <a:solidFill>
                  <a:srgbClr val="03556D"/>
                </a:solidFill>
              </a:rPr>
              <a:t>is </a:t>
            </a:r>
            <a:r>
              <a:rPr lang="en-US" b="1" dirty="0" smtClean="0">
                <a:solidFill>
                  <a:srgbClr val="03556D"/>
                </a:solidFill>
              </a:rPr>
              <a:t>transferred</a:t>
            </a:r>
          </a:p>
          <a:p>
            <a:pPr marL="1257300" lvl="2" indent="-342900">
              <a:spcBef>
                <a:spcPts val="0"/>
              </a:spcBef>
              <a:buAutoNum type="alphaUcPeriod"/>
            </a:pPr>
            <a:r>
              <a:rPr lang="en-US" dirty="0" smtClean="0">
                <a:solidFill>
                  <a:srgbClr val="1DA9BF"/>
                </a:solidFill>
              </a:rPr>
              <a:t> No less than 3 years</a:t>
            </a:r>
          </a:p>
          <a:p>
            <a:pPr marL="1257300" lvl="2" indent="-342900">
              <a:spcBef>
                <a:spcPts val="0"/>
              </a:spcBef>
              <a:spcAft>
                <a:spcPts val="0"/>
              </a:spcAft>
              <a:buAutoNum type="alphaUcPeriod"/>
            </a:pPr>
            <a:r>
              <a:rPr lang="en-US" dirty="0" smtClean="0">
                <a:solidFill>
                  <a:srgbClr val="1DA9BF"/>
                </a:solidFill>
              </a:rPr>
              <a:t>No less than 5 years</a:t>
            </a:r>
            <a:endParaRPr lang="en-US" dirty="0">
              <a:solidFill>
                <a:srgbClr val="1DA9BF"/>
              </a:solidFill>
            </a:endParaRPr>
          </a:p>
          <a:p>
            <a:pPr marL="342900" indent="-342900">
              <a:buAutoNum type="arabicPeriod" startAt="13"/>
            </a:pPr>
            <a:r>
              <a:rPr lang="en-GB" sz="1600" dirty="0" smtClean="0"/>
              <a:t>I must send a copy of my Operations &amp; Maintenance Plan to the Metro District with my One-Time Compliance Report?</a:t>
            </a:r>
          </a:p>
          <a:p>
            <a:pPr marL="0" indent="0">
              <a:spcBef>
                <a:spcPts val="0"/>
              </a:spcBef>
              <a:spcAft>
                <a:spcPts val="0"/>
              </a:spcAft>
              <a:buNone/>
            </a:pPr>
            <a:r>
              <a:rPr lang="en-US" sz="1400" dirty="0" smtClean="0">
                <a:solidFill>
                  <a:srgbClr val="1ABEEB"/>
                </a:solidFill>
              </a:rPr>
              <a:t>	</a:t>
            </a:r>
            <a:r>
              <a:rPr lang="en-US" sz="1400" b="1" dirty="0" smtClean="0">
                <a:solidFill>
                  <a:srgbClr val="03556D"/>
                </a:solidFill>
              </a:rPr>
              <a:t>A</a:t>
            </a:r>
            <a:r>
              <a:rPr lang="en-US" sz="1400" b="1" dirty="0">
                <a:solidFill>
                  <a:srgbClr val="03556D"/>
                </a:solidFill>
              </a:rPr>
              <a:t>.  </a:t>
            </a:r>
            <a:r>
              <a:rPr lang="en-US" sz="1400" b="1" dirty="0" smtClean="0">
                <a:solidFill>
                  <a:srgbClr val="03556D"/>
                </a:solidFill>
              </a:rPr>
              <a:t>True         </a:t>
            </a:r>
            <a:r>
              <a:rPr lang="en-US" sz="1400" dirty="0">
                <a:solidFill>
                  <a:srgbClr val="1DA9BF"/>
                </a:solidFill>
              </a:rPr>
              <a:t>B. </a:t>
            </a:r>
            <a:r>
              <a:rPr lang="en-US" sz="1400" dirty="0" smtClean="0">
                <a:solidFill>
                  <a:srgbClr val="1DA9BF"/>
                </a:solidFill>
              </a:rPr>
              <a:t>False</a:t>
            </a:r>
            <a:endParaRPr lang="en-GB" sz="1400" dirty="0">
              <a:solidFill>
                <a:srgbClr val="1DA9BF"/>
              </a:solidFill>
            </a:endParaRPr>
          </a:p>
          <a:p>
            <a:endParaRPr lang="en-US" dirty="0"/>
          </a:p>
          <a:p>
            <a:endParaRPr lang="en-US" dirty="0"/>
          </a:p>
          <a:p>
            <a:pPr marL="0" indent="0">
              <a:buNone/>
            </a:pPr>
            <a:endParaRPr lang="en-US" dirty="0" smtClean="0"/>
          </a:p>
        </p:txBody>
      </p:sp>
    </p:spTree>
    <p:extLst>
      <p:ext uri="{BB962C8B-B14F-4D97-AF65-F5344CB8AC3E}">
        <p14:creationId xmlns:p14="http://schemas.microsoft.com/office/powerpoint/2010/main" val="881584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smtClean="0"/>
              <a:t>Contact</a:t>
            </a:r>
            <a:endParaRPr lang="en-GB" dirty="0"/>
          </a:p>
        </p:txBody>
      </p:sp>
      <p:pic>
        <p:nvPicPr>
          <p:cNvPr id="9" name="Picture Placeholder 8" descr="Slide image placeholder">
            <a:extLst>
              <a:ext uri="{FF2B5EF4-FFF2-40B4-BE49-F238E27FC236}">
                <a16:creationId xmlns:a16="http://schemas.microsoft.com/office/drawing/2014/main" id="{835F76E2-8EF3-449E-99A0-D5A9EF26A73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a:xfrm>
            <a:off x="659674" y="3525919"/>
            <a:ext cx="9784080" cy="334508"/>
          </a:xfrm>
        </p:spPr>
        <p:txBody>
          <a:bodyPr/>
          <a:lstStyle/>
          <a:p>
            <a:r>
              <a:rPr lang="en-GB" dirty="0" smtClean="0"/>
              <a:t>Dental Amalgam Control Program Investigators </a:t>
            </a:r>
            <a:endParaRPr lang="en-GB" dirty="0"/>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735240" y="3925522"/>
            <a:ext cx="4816474" cy="1052138"/>
          </a:xfrm>
        </p:spPr>
        <p:txBody>
          <a:bodyPr/>
          <a:lstStyle/>
          <a:p>
            <a:r>
              <a:rPr lang="en-GB" dirty="0" smtClean="0"/>
              <a:t>Suzanne Renter</a:t>
            </a:r>
          </a:p>
          <a:p>
            <a:pPr>
              <a:spcBef>
                <a:spcPts val="600"/>
              </a:spcBef>
            </a:pPr>
            <a:r>
              <a:rPr lang="en-GB" dirty="0" smtClean="0"/>
              <a:t>Phone:  303-286-3128</a:t>
            </a:r>
          </a:p>
          <a:p>
            <a:pPr>
              <a:spcBef>
                <a:spcPts val="600"/>
              </a:spcBef>
            </a:pPr>
            <a:r>
              <a:rPr lang="en-GB" dirty="0" smtClean="0">
                <a:solidFill>
                  <a:schemeClr val="tx1"/>
                </a:solidFill>
              </a:rPr>
              <a:t>E-Mail: srenter@mwrd.dst.co.us</a:t>
            </a:r>
            <a:endParaRPr lang="en-GB" dirty="0" smtClean="0">
              <a:solidFill>
                <a:srgbClr val="0C596D"/>
              </a:solidFill>
            </a:endParaRPr>
          </a:p>
        </p:txBody>
      </p:sp>
      <p:sp>
        <p:nvSpPr>
          <p:cNvPr id="6" name="Text Placeholder 16">
            <a:extLst>
              <a:ext uri="{FF2B5EF4-FFF2-40B4-BE49-F238E27FC236}">
                <a16:creationId xmlns:a16="http://schemas.microsoft.com/office/drawing/2014/main" id="{BB40F080-6054-425B-9E1C-1DDC9260832D}"/>
              </a:ext>
            </a:extLst>
          </p:cNvPr>
          <p:cNvSpPr txBox="1">
            <a:spLocks/>
          </p:cNvSpPr>
          <p:nvPr/>
        </p:nvSpPr>
        <p:spPr>
          <a:xfrm>
            <a:off x="4434211" y="3925522"/>
            <a:ext cx="2993117" cy="10521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Sara Uddin</a:t>
            </a:r>
          </a:p>
          <a:p>
            <a:pPr>
              <a:spcBef>
                <a:spcPts val="600"/>
              </a:spcBef>
            </a:pPr>
            <a:r>
              <a:rPr lang="en-GB" dirty="0" smtClean="0"/>
              <a:t>Phone:  303-286-3356</a:t>
            </a:r>
          </a:p>
          <a:p>
            <a:pPr>
              <a:spcBef>
                <a:spcPts val="600"/>
              </a:spcBef>
            </a:pPr>
            <a:r>
              <a:rPr lang="en-GB" dirty="0" smtClean="0"/>
              <a:t>E-Mail: suddin@mwrd.dst.co.us</a:t>
            </a:r>
          </a:p>
          <a:p>
            <a:endParaRPr lang="en-GB" dirty="0"/>
          </a:p>
        </p:txBody>
      </p:sp>
      <p:sp>
        <p:nvSpPr>
          <p:cNvPr id="2" name="TextBox 1"/>
          <p:cNvSpPr txBox="1"/>
          <p:nvPr/>
        </p:nvSpPr>
        <p:spPr>
          <a:xfrm>
            <a:off x="7834604" y="4534945"/>
            <a:ext cx="4357396" cy="954107"/>
          </a:xfrm>
          <a:prstGeom prst="rect">
            <a:avLst/>
          </a:prstGeom>
          <a:noFill/>
        </p:spPr>
        <p:txBody>
          <a:bodyPr wrap="square" rtlCol="0">
            <a:spAutoFit/>
          </a:bodyPr>
          <a:lstStyle/>
          <a:p>
            <a:r>
              <a:rPr lang="en-US" sz="1400" dirty="0" smtClean="0"/>
              <a:t>Mailing:  Metro Wastewater Reclamation District</a:t>
            </a:r>
          </a:p>
          <a:p>
            <a:r>
              <a:rPr lang="en-US" sz="1400" dirty="0" smtClean="0"/>
              <a:t>Attn:  Dental Amalgam Control Program</a:t>
            </a:r>
          </a:p>
          <a:p>
            <a:r>
              <a:rPr lang="en-US" sz="1400" dirty="0" smtClean="0"/>
              <a:t>6450 York Street</a:t>
            </a:r>
          </a:p>
          <a:p>
            <a:r>
              <a:rPr lang="en-US" sz="1400" dirty="0" smtClean="0"/>
              <a:t>Denver, CO  80229</a:t>
            </a:r>
            <a:endParaRPr lang="en-US" sz="1400" dirty="0"/>
          </a:p>
        </p:txBody>
      </p:sp>
      <p:sp>
        <p:nvSpPr>
          <p:cNvPr id="4" name="TextBox 3"/>
          <p:cNvSpPr txBox="1"/>
          <p:nvPr/>
        </p:nvSpPr>
        <p:spPr>
          <a:xfrm>
            <a:off x="659674" y="5150498"/>
            <a:ext cx="10885260" cy="338554"/>
          </a:xfrm>
          <a:prstGeom prst="rect">
            <a:avLst/>
          </a:prstGeom>
          <a:noFill/>
        </p:spPr>
        <p:txBody>
          <a:bodyPr wrap="square" rtlCol="0">
            <a:spAutoFit/>
          </a:bodyPr>
          <a:lstStyle/>
          <a:p>
            <a:r>
              <a:rPr lang="en-US" sz="1600" b="1" dirty="0" smtClean="0">
                <a:solidFill>
                  <a:schemeClr val="accent3"/>
                </a:solidFill>
              </a:rPr>
              <a:t>Industrial Waste Supervisors</a:t>
            </a:r>
            <a:endParaRPr lang="en-US" sz="1600" b="1" dirty="0">
              <a:solidFill>
                <a:schemeClr val="accent3"/>
              </a:solidFill>
            </a:endParaRPr>
          </a:p>
        </p:txBody>
      </p:sp>
      <p:sp>
        <p:nvSpPr>
          <p:cNvPr id="5" name="TextBox 4"/>
          <p:cNvSpPr txBox="1"/>
          <p:nvPr/>
        </p:nvSpPr>
        <p:spPr>
          <a:xfrm>
            <a:off x="735239" y="5489052"/>
            <a:ext cx="2997005" cy="892552"/>
          </a:xfrm>
          <a:prstGeom prst="rect">
            <a:avLst/>
          </a:prstGeom>
          <a:noFill/>
        </p:spPr>
        <p:txBody>
          <a:bodyPr wrap="square" rtlCol="0">
            <a:spAutoFit/>
          </a:bodyPr>
          <a:lstStyle/>
          <a:p>
            <a:pPr>
              <a:spcBef>
                <a:spcPts val="1000"/>
              </a:spcBef>
            </a:pPr>
            <a:r>
              <a:rPr lang="en-US" sz="1400" dirty="0" smtClean="0"/>
              <a:t>Pat Dowell</a:t>
            </a:r>
          </a:p>
          <a:p>
            <a:pPr>
              <a:spcBef>
                <a:spcPts val="600"/>
              </a:spcBef>
            </a:pPr>
            <a:r>
              <a:rPr lang="en-US" sz="1400" dirty="0" smtClean="0"/>
              <a:t>Phone:  303-286-3267</a:t>
            </a:r>
          </a:p>
          <a:p>
            <a:pPr>
              <a:spcBef>
                <a:spcPts val="600"/>
              </a:spcBef>
            </a:pPr>
            <a:r>
              <a:rPr lang="en-US" sz="1400" dirty="0" smtClean="0"/>
              <a:t>E-Mail:  pdowell@mwrd.dst.co.us</a:t>
            </a:r>
            <a:endParaRPr lang="en-US" sz="1400" dirty="0"/>
          </a:p>
        </p:txBody>
      </p:sp>
      <p:sp>
        <p:nvSpPr>
          <p:cNvPr id="7" name="TextBox 6"/>
          <p:cNvSpPr txBox="1"/>
          <p:nvPr/>
        </p:nvSpPr>
        <p:spPr>
          <a:xfrm>
            <a:off x="4433207" y="5489052"/>
            <a:ext cx="3200400" cy="892552"/>
          </a:xfrm>
          <a:prstGeom prst="rect">
            <a:avLst/>
          </a:prstGeom>
          <a:noFill/>
        </p:spPr>
        <p:txBody>
          <a:bodyPr wrap="square" rtlCol="0">
            <a:spAutoFit/>
          </a:bodyPr>
          <a:lstStyle/>
          <a:p>
            <a:pPr>
              <a:spcBef>
                <a:spcPts val="1000"/>
              </a:spcBef>
            </a:pPr>
            <a:r>
              <a:rPr lang="en-US" sz="1400" dirty="0" smtClean="0"/>
              <a:t>Chip Padilla</a:t>
            </a:r>
          </a:p>
          <a:p>
            <a:pPr>
              <a:spcBef>
                <a:spcPts val="600"/>
              </a:spcBef>
            </a:pPr>
            <a:r>
              <a:rPr lang="en-US" sz="1400" dirty="0" smtClean="0"/>
              <a:t>Phone:  303-286-3394</a:t>
            </a:r>
          </a:p>
          <a:p>
            <a:pPr>
              <a:spcBef>
                <a:spcPts val="600"/>
              </a:spcBef>
            </a:pPr>
            <a:r>
              <a:rPr lang="en-US" sz="1400" dirty="0" smtClean="0"/>
              <a:t>E-Mail:  cpadilla@mwrd.dst.co.us</a:t>
            </a:r>
            <a:endParaRPr lang="en-US" sz="1400" dirty="0"/>
          </a:p>
        </p:txBody>
      </p:sp>
    </p:spTree>
    <p:extLst>
      <p:ext uri="{BB962C8B-B14F-4D97-AF65-F5344CB8AC3E}">
        <p14:creationId xmlns:p14="http://schemas.microsoft.com/office/powerpoint/2010/main" val="1483386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urtle in ocean">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rotWithShape="1">
          <a:blip r:embed="rId2"/>
          <a:srcRect t="20921" b="4079"/>
          <a:stretch/>
        </p:blipFill>
        <p:spPr>
          <a:xfrm>
            <a:off x="0" y="0"/>
            <a:ext cx="12192000" cy="6858000"/>
          </a:xfrm>
        </p:spPr>
      </p:pic>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descr="Lower accent block for slide image">
            <a:extLst>
              <a:ext uri="{FF2B5EF4-FFF2-40B4-BE49-F238E27FC236}">
                <a16:creationId xmlns:a16="http://schemas.microsoft.com/office/drawing/2014/main" id="{D7F67FDF-D697-3249-AD21-75F6353FFBA5}"/>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308218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3" y="306217"/>
            <a:ext cx="11174186" cy="867930"/>
          </a:xfrm>
        </p:spPr>
        <p:txBody>
          <a:bodyPr/>
          <a:lstStyle/>
          <a:p>
            <a:r>
              <a:rPr lang="en-US" sz="2800" dirty="0"/>
              <a:t>New Federal Regulations and </a:t>
            </a:r>
            <a:r>
              <a:rPr lang="en-US" sz="2800" dirty="0" smtClean="0"/>
              <a:t/>
            </a:r>
            <a:br>
              <a:rPr lang="en-US" sz="2800" dirty="0" smtClean="0"/>
            </a:br>
            <a:r>
              <a:rPr lang="en-US" sz="2800" dirty="0" smtClean="0"/>
              <a:t>Revised </a:t>
            </a:r>
            <a:r>
              <a:rPr lang="en-US" sz="2800" dirty="0"/>
              <a:t>Metro District Rules &amp; </a:t>
            </a:r>
            <a:r>
              <a:rPr lang="en-US" sz="2800" dirty="0" smtClean="0"/>
              <a:t>Regulations</a:t>
            </a:r>
            <a:endParaRPr lang="en-GB" sz="1800" dirty="0"/>
          </a:p>
        </p:txBody>
      </p:sp>
      <p:pic>
        <p:nvPicPr>
          <p:cNvPr id="9" name="Picture Placeholder 8" descr="Slide image placeholder">
            <a:extLst>
              <a:ext uri="{FF2B5EF4-FFF2-40B4-BE49-F238E27FC236}">
                <a16:creationId xmlns:a16="http://schemas.microsoft.com/office/drawing/2014/main" id="{95460251-A0B7-4016-89A0-4C8BCED07B6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8" name="Text Placeholder 37">
            <a:extLst>
              <a:ext uri="{FF2B5EF4-FFF2-40B4-BE49-F238E27FC236}">
                <a16:creationId xmlns:a16="http://schemas.microsoft.com/office/drawing/2014/main" id="{AC4CB2C1-7DE3-44DC-A4F5-55C9466AE9FE}"/>
              </a:ext>
            </a:extLst>
          </p:cNvPr>
          <p:cNvSpPr>
            <a:spLocks noGrp="1"/>
          </p:cNvSpPr>
          <p:nvPr>
            <p:ph type="body" sz="quarter" idx="14"/>
          </p:nvPr>
        </p:nvSpPr>
        <p:spPr>
          <a:xfrm>
            <a:off x="0" y="3473433"/>
            <a:ext cx="3674225" cy="602015"/>
          </a:xfrm>
        </p:spPr>
        <p:txBody>
          <a:bodyPr/>
          <a:lstStyle/>
          <a:p>
            <a:pPr>
              <a:spcBef>
                <a:spcPts val="0"/>
              </a:spcBef>
            </a:pPr>
            <a:r>
              <a:rPr lang="en-US" dirty="0" smtClean="0"/>
              <a:t>New Federal Regulations</a:t>
            </a:r>
          </a:p>
          <a:p>
            <a:pPr>
              <a:spcBef>
                <a:spcPts val="0"/>
              </a:spcBef>
            </a:pPr>
            <a:r>
              <a:rPr lang="en-US" sz="1200" dirty="0" smtClean="0"/>
              <a:t>(Effective July 14, 2017)</a:t>
            </a:r>
          </a:p>
          <a:p>
            <a:pPr>
              <a:spcBef>
                <a:spcPts val="0"/>
              </a:spcBef>
            </a:pPr>
            <a:r>
              <a:rPr lang="en-US" sz="1000" dirty="0" smtClean="0"/>
              <a:t>40 Code of Federal Regulations (CFR) Parts 441.30-441.50</a:t>
            </a:r>
            <a:endParaRPr lang="en-GB" sz="1000" dirty="0"/>
          </a:p>
        </p:txBody>
      </p:sp>
      <p:sp>
        <p:nvSpPr>
          <p:cNvPr id="41" name="Text Placeholder 40">
            <a:extLst>
              <a:ext uri="{FF2B5EF4-FFF2-40B4-BE49-F238E27FC236}">
                <a16:creationId xmlns:a16="http://schemas.microsoft.com/office/drawing/2014/main" id="{DFFB9D38-CDF6-45F7-A615-007F303B1A03}"/>
              </a:ext>
            </a:extLst>
          </p:cNvPr>
          <p:cNvSpPr>
            <a:spLocks noGrp="1"/>
          </p:cNvSpPr>
          <p:nvPr>
            <p:ph type="body" sz="quarter" idx="17"/>
          </p:nvPr>
        </p:nvSpPr>
        <p:spPr>
          <a:xfrm>
            <a:off x="148568" y="4114782"/>
            <a:ext cx="3377088" cy="2458970"/>
          </a:xfrm>
        </p:spPr>
        <p:txBody>
          <a:bodyPr/>
          <a:lstStyle/>
          <a:p>
            <a:pPr>
              <a:spcBef>
                <a:spcPts val="0"/>
              </a:spcBef>
            </a:pPr>
            <a:r>
              <a:rPr lang="en-US" sz="1000" dirty="0" smtClean="0"/>
              <a:t>No later than July 14, 2020, existing dental facilities must:</a:t>
            </a:r>
          </a:p>
          <a:p>
            <a:pPr marL="171450" indent="-171450">
              <a:spcBef>
                <a:spcPts val="0"/>
              </a:spcBef>
              <a:buFont typeface="Arial" panose="020B0604020202020204" pitchFamily="34" charset="0"/>
              <a:buChar char="•"/>
            </a:pPr>
            <a:r>
              <a:rPr lang="en-US" sz="1000" dirty="0" smtClean="0"/>
              <a:t>Install and maintain a properly sized amalgam separator meeting ISO 11143 and at least a 95% removal efficiency.</a:t>
            </a:r>
          </a:p>
          <a:p>
            <a:pPr marL="171450" indent="-171450">
              <a:spcBef>
                <a:spcPts val="0"/>
              </a:spcBef>
              <a:buFont typeface="Arial" panose="020B0604020202020204" pitchFamily="34" charset="0"/>
              <a:buChar char="•"/>
            </a:pPr>
            <a:r>
              <a:rPr lang="en-US" sz="1000" dirty="0" smtClean="0"/>
              <a:t>Implement Best Management Practices (BMPs), including the use of a neutral line cleaner with a pH between 6-8.  Additionally, waste amalgam including, but not limited to, dental amalgam from chair-side traps, screens, vacuum pump filters, dental tools, cuspidors, or collection devices, must </a:t>
            </a:r>
            <a:r>
              <a:rPr lang="en-US" sz="1000" b="1" i="1" dirty="0" smtClean="0"/>
              <a:t>not</a:t>
            </a:r>
            <a:r>
              <a:rPr lang="en-US" sz="1000" dirty="0" smtClean="0"/>
              <a:t> be discharged to a POTW.</a:t>
            </a:r>
          </a:p>
          <a:p>
            <a:pPr marL="171450" indent="-171450">
              <a:spcBef>
                <a:spcPts val="0"/>
              </a:spcBef>
              <a:buFont typeface="Arial" panose="020B0604020202020204" pitchFamily="34" charset="0"/>
              <a:buChar char="•"/>
            </a:pPr>
            <a:r>
              <a:rPr lang="en-US" sz="1000" dirty="0" smtClean="0"/>
              <a:t>Submit a one-time compliance report, applicable to both facilities that do and do not place amalgam, and maintain amalgam-related records on site.</a:t>
            </a:r>
          </a:p>
        </p:txBody>
      </p:sp>
      <p:sp>
        <p:nvSpPr>
          <p:cNvPr id="39" name="Text Placeholder 38">
            <a:extLst>
              <a:ext uri="{FF2B5EF4-FFF2-40B4-BE49-F238E27FC236}">
                <a16:creationId xmlns:a16="http://schemas.microsoft.com/office/drawing/2014/main" id="{78932DB0-2733-4BAD-BB5D-9536D20E0907}"/>
              </a:ext>
            </a:extLst>
          </p:cNvPr>
          <p:cNvSpPr>
            <a:spLocks noGrp="1"/>
          </p:cNvSpPr>
          <p:nvPr>
            <p:ph type="body" sz="quarter" idx="15"/>
          </p:nvPr>
        </p:nvSpPr>
        <p:spPr>
          <a:xfrm>
            <a:off x="3559969" y="3507975"/>
            <a:ext cx="4513811" cy="602014"/>
          </a:xfrm>
        </p:spPr>
        <p:txBody>
          <a:bodyPr/>
          <a:lstStyle/>
          <a:p>
            <a:pPr>
              <a:spcBef>
                <a:spcPts val="0"/>
              </a:spcBef>
            </a:pPr>
            <a:r>
              <a:rPr lang="en-US" dirty="0" smtClean="0"/>
              <a:t>Revised Metro District Rules &amp; Regulations </a:t>
            </a:r>
            <a:r>
              <a:rPr lang="en-US" sz="1200" dirty="0" smtClean="0"/>
              <a:t>(Effective July 2, 2018)</a:t>
            </a:r>
            <a:endParaRPr lang="en-US" sz="1800" dirty="0"/>
          </a:p>
          <a:p>
            <a:pPr>
              <a:spcBef>
                <a:spcPts val="0"/>
              </a:spcBef>
            </a:pPr>
            <a:r>
              <a:rPr lang="en-US" sz="1000" dirty="0" smtClean="0"/>
              <a:t>Section 6.16.1</a:t>
            </a:r>
            <a:endParaRPr lang="en-GB" sz="1000" dirty="0"/>
          </a:p>
          <a:p>
            <a:endParaRPr lang="en-GB" sz="1200" dirty="0"/>
          </a:p>
        </p:txBody>
      </p:sp>
      <p:sp>
        <p:nvSpPr>
          <p:cNvPr id="42" name="Text Placeholder 41">
            <a:extLst>
              <a:ext uri="{FF2B5EF4-FFF2-40B4-BE49-F238E27FC236}">
                <a16:creationId xmlns:a16="http://schemas.microsoft.com/office/drawing/2014/main" id="{6FB540F0-2ABD-4D9C-AA51-A68864DD7851}"/>
              </a:ext>
            </a:extLst>
          </p:cNvPr>
          <p:cNvSpPr>
            <a:spLocks noGrp="1"/>
          </p:cNvSpPr>
          <p:nvPr>
            <p:ph type="body" sz="quarter" idx="18"/>
          </p:nvPr>
        </p:nvSpPr>
        <p:spPr>
          <a:xfrm>
            <a:off x="3567220" y="4104869"/>
            <a:ext cx="4513809" cy="2641851"/>
          </a:xfrm>
        </p:spPr>
        <p:txBody>
          <a:bodyPr/>
          <a:lstStyle/>
          <a:p>
            <a:pPr lvl="0">
              <a:spcBef>
                <a:spcPts val="0"/>
              </a:spcBef>
            </a:pPr>
            <a:r>
              <a:rPr lang="en-US" sz="1000" dirty="0">
                <a:solidFill>
                  <a:prstClr val="black">
                    <a:lumMod val="75000"/>
                    <a:lumOff val="25000"/>
                  </a:prstClr>
                </a:solidFill>
              </a:rPr>
              <a:t>No later than July 14, 2020, existing dental facilities must:</a:t>
            </a:r>
          </a:p>
          <a:p>
            <a:pPr marL="171450" lvl="0" indent="-171450">
              <a:spcBef>
                <a:spcPts val="0"/>
              </a:spcBef>
              <a:buFont typeface="Arial" panose="020B0604020202020204" pitchFamily="34" charset="0"/>
              <a:buChar char="•"/>
            </a:pPr>
            <a:r>
              <a:rPr lang="en-US" sz="1000" dirty="0">
                <a:solidFill>
                  <a:prstClr val="black">
                    <a:lumMod val="75000"/>
                    <a:lumOff val="25000"/>
                  </a:prstClr>
                </a:solidFill>
              </a:rPr>
              <a:t>Install and maintain a properly sized amalgam separator meeting ISO 11143 and at least a 95% removal </a:t>
            </a:r>
            <a:r>
              <a:rPr lang="en-US" sz="1000" dirty="0" smtClean="0">
                <a:solidFill>
                  <a:prstClr val="black">
                    <a:lumMod val="75000"/>
                    <a:lumOff val="25000"/>
                  </a:prstClr>
                </a:solidFill>
              </a:rPr>
              <a:t>efficiency.</a:t>
            </a:r>
          </a:p>
          <a:p>
            <a:pPr marL="171450" lvl="0" indent="-171450">
              <a:spcBef>
                <a:spcPts val="0"/>
              </a:spcBef>
              <a:buFont typeface="Arial" panose="020B0604020202020204" pitchFamily="34" charset="0"/>
              <a:buChar char="•"/>
            </a:pPr>
            <a:r>
              <a:rPr lang="en-US" sz="1000" dirty="0" smtClean="0">
                <a:solidFill>
                  <a:prstClr val="black">
                    <a:lumMod val="75000"/>
                    <a:lumOff val="25000"/>
                  </a:prstClr>
                </a:solidFill>
              </a:rPr>
              <a:t>Develop and submit to the Metro District an Operations &amp; Maintenance Plan (O&amp;M Plan) ensuring the proper operation and maintenance of all amalgam separators and disposal of all amalgam wastes. (See Slide 12)</a:t>
            </a:r>
            <a:endParaRPr lang="en-US" sz="1000" dirty="0">
              <a:solidFill>
                <a:prstClr val="black">
                  <a:lumMod val="75000"/>
                  <a:lumOff val="25000"/>
                </a:prstClr>
              </a:solidFill>
            </a:endParaRPr>
          </a:p>
          <a:p>
            <a:pPr marL="171450" lvl="0" indent="-171450">
              <a:spcBef>
                <a:spcPts val="0"/>
              </a:spcBef>
              <a:buFont typeface="Arial" panose="020B0604020202020204" pitchFamily="34" charset="0"/>
              <a:buChar char="•"/>
            </a:pPr>
            <a:r>
              <a:rPr lang="en-US" sz="1000" dirty="0">
                <a:solidFill>
                  <a:prstClr val="black">
                    <a:lumMod val="75000"/>
                    <a:lumOff val="25000"/>
                  </a:prstClr>
                </a:solidFill>
              </a:rPr>
              <a:t>Implement Best Management </a:t>
            </a:r>
            <a:r>
              <a:rPr lang="en-US" sz="1000" dirty="0" smtClean="0">
                <a:solidFill>
                  <a:prstClr val="black">
                    <a:lumMod val="75000"/>
                    <a:lumOff val="25000"/>
                  </a:prstClr>
                </a:solidFill>
              </a:rPr>
              <a:t>Practices </a:t>
            </a:r>
            <a:r>
              <a:rPr lang="en-US" sz="1000" dirty="0">
                <a:solidFill>
                  <a:prstClr val="black">
                    <a:lumMod val="75000"/>
                    <a:lumOff val="25000"/>
                  </a:prstClr>
                </a:solidFill>
              </a:rPr>
              <a:t>(BMPs</a:t>
            </a:r>
            <a:r>
              <a:rPr lang="en-US" sz="1000" dirty="0" smtClean="0">
                <a:solidFill>
                  <a:prstClr val="black">
                    <a:lumMod val="75000"/>
                    <a:lumOff val="25000"/>
                  </a:prstClr>
                </a:solidFill>
              </a:rPr>
              <a:t>) including the two in the Federal Regulations and those outlined in Slides 5-7 of this presentation.</a:t>
            </a:r>
            <a:endParaRPr lang="en-US" sz="1000" dirty="0">
              <a:solidFill>
                <a:prstClr val="black">
                  <a:lumMod val="75000"/>
                  <a:lumOff val="25000"/>
                </a:prstClr>
              </a:solidFill>
            </a:endParaRPr>
          </a:p>
          <a:p>
            <a:pPr marL="171450" lvl="0" indent="-171450">
              <a:spcBef>
                <a:spcPts val="0"/>
              </a:spcBef>
              <a:buFont typeface="Arial" panose="020B0604020202020204" pitchFamily="34" charset="0"/>
              <a:buChar char="•"/>
            </a:pPr>
            <a:r>
              <a:rPr lang="en-US" sz="1000" dirty="0" smtClean="0">
                <a:solidFill>
                  <a:prstClr val="black">
                    <a:lumMod val="75000"/>
                    <a:lumOff val="25000"/>
                  </a:prstClr>
                </a:solidFill>
              </a:rPr>
              <a:t>Maintain all amalgam-related documentation, including One-Time Compliance Reports, amalgam-retaining container replacement  recycling receipts, manifests and documentation of any amalgam separator repair or replacement.</a:t>
            </a:r>
          </a:p>
          <a:p>
            <a:pPr marL="171450" lvl="0" indent="-171450">
              <a:spcBef>
                <a:spcPts val="0"/>
              </a:spcBef>
              <a:buFont typeface="Arial" panose="020B0604020202020204" pitchFamily="34" charset="0"/>
              <a:buChar char="•"/>
            </a:pPr>
            <a:r>
              <a:rPr lang="en-US" sz="1000" dirty="0" smtClean="0">
                <a:solidFill>
                  <a:prstClr val="black">
                    <a:lumMod val="75000"/>
                    <a:lumOff val="25000"/>
                  </a:prstClr>
                </a:solidFill>
              </a:rPr>
              <a:t>Submit </a:t>
            </a:r>
            <a:r>
              <a:rPr lang="en-US" sz="1000" dirty="0">
                <a:solidFill>
                  <a:prstClr val="black">
                    <a:lumMod val="75000"/>
                    <a:lumOff val="25000"/>
                  </a:prstClr>
                </a:solidFill>
              </a:rPr>
              <a:t>a one-time compliance report, applicable to both facilities that do and do not place </a:t>
            </a:r>
            <a:r>
              <a:rPr lang="en-US" sz="1000" dirty="0" smtClean="0">
                <a:solidFill>
                  <a:prstClr val="black">
                    <a:lumMod val="75000"/>
                    <a:lumOff val="25000"/>
                  </a:prstClr>
                </a:solidFill>
              </a:rPr>
              <a:t>amalgam.</a:t>
            </a:r>
            <a:endParaRPr lang="en-US" sz="1000" dirty="0">
              <a:solidFill>
                <a:prstClr val="black">
                  <a:lumMod val="75000"/>
                  <a:lumOff val="25000"/>
                </a:prstClr>
              </a:solidFill>
            </a:endParaRPr>
          </a:p>
        </p:txBody>
      </p:sp>
      <p:sp>
        <p:nvSpPr>
          <p:cNvPr id="40" name="Text Placeholder 39">
            <a:extLst>
              <a:ext uri="{FF2B5EF4-FFF2-40B4-BE49-F238E27FC236}">
                <a16:creationId xmlns:a16="http://schemas.microsoft.com/office/drawing/2014/main" id="{8849DCBF-FE6C-4038-BE61-0BE3E249C355}"/>
              </a:ext>
            </a:extLst>
          </p:cNvPr>
          <p:cNvSpPr>
            <a:spLocks noGrp="1"/>
          </p:cNvSpPr>
          <p:nvPr>
            <p:ph type="body" sz="quarter" idx="16"/>
          </p:nvPr>
        </p:nvSpPr>
        <p:spPr>
          <a:xfrm>
            <a:off x="8527934" y="3507974"/>
            <a:ext cx="2820761" cy="425702"/>
          </a:xfrm>
        </p:spPr>
        <p:txBody>
          <a:bodyPr anchor="ctr" anchorCtr="1"/>
          <a:lstStyle/>
          <a:p>
            <a:r>
              <a:rPr lang="en-US" dirty="0" smtClean="0"/>
              <a:t>What’s Changed?</a:t>
            </a:r>
            <a:endParaRPr lang="en-GB" dirty="0"/>
          </a:p>
        </p:txBody>
      </p:sp>
      <p:sp>
        <p:nvSpPr>
          <p:cNvPr id="43" name="Text Placeholder 42">
            <a:extLst>
              <a:ext uri="{FF2B5EF4-FFF2-40B4-BE49-F238E27FC236}">
                <a16:creationId xmlns:a16="http://schemas.microsoft.com/office/drawing/2014/main" id="{E0FF0889-3DA9-4826-A04E-4A4BD4C04CA1}"/>
              </a:ext>
            </a:extLst>
          </p:cNvPr>
          <p:cNvSpPr>
            <a:spLocks noGrp="1"/>
          </p:cNvSpPr>
          <p:nvPr>
            <p:ph type="body" sz="quarter" idx="19"/>
          </p:nvPr>
        </p:nvSpPr>
        <p:spPr>
          <a:xfrm>
            <a:off x="8063345" y="4073462"/>
            <a:ext cx="3875856" cy="2704664"/>
          </a:xfrm>
        </p:spPr>
        <p:txBody>
          <a:bodyPr/>
          <a:lstStyle/>
          <a:p>
            <a:pPr marL="171450" indent="-171450">
              <a:spcBef>
                <a:spcPts val="0"/>
              </a:spcBef>
              <a:buFont typeface="Arial" panose="020B0604020202020204" pitchFamily="34" charset="0"/>
              <a:buChar char="•"/>
            </a:pPr>
            <a:r>
              <a:rPr lang="en-US" sz="1000" dirty="0" smtClean="0">
                <a:solidFill>
                  <a:prstClr val="black">
                    <a:lumMod val="75000"/>
                    <a:lumOff val="25000"/>
                  </a:prstClr>
                </a:solidFill>
              </a:rPr>
              <a:t>A One-Time Compliance </a:t>
            </a:r>
            <a:r>
              <a:rPr lang="en-US" sz="1000" dirty="0">
                <a:solidFill>
                  <a:prstClr val="black">
                    <a:lumMod val="75000"/>
                    <a:lumOff val="25000"/>
                  </a:prstClr>
                </a:solidFill>
              </a:rPr>
              <a:t>Report (unless a business moves, changes ownership, or has significant changes</a:t>
            </a:r>
            <a:r>
              <a:rPr lang="en-US" sz="1000" dirty="0" smtClean="0">
                <a:solidFill>
                  <a:prstClr val="black">
                    <a:lumMod val="75000"/>
                    <a:lumOff val="25000"/>
                  </a:prstClr>
                </a:solidFill>
              </a:rPr>
              <a:t>), has replaced the Annual Dental Certifications previously required. </a:t>
            </a:r>
          </a:p>
          <a:p>
            <a:pPr marL="171450" lvl="0" indent="-171450">
              <a:spcBef>
                <a:spcPts val="0"/>
              </a:spcBef>
              <a:buFont typeface="Arial" panose="020B0604020202020204" pitchFamily="34" charset="0"/>
              <a:buChar char="•"/>
            </a:pPr>
            <a:r>
              <a:rPr lang="en-US" sz="1000" dirty="0" smtClean="0">
                <a:solidFill>
                  <a:prstClr val="black">
                    <a:lumMod val="75000"/>
                    <a:lumOff val="25000"/>
                  </a:prstClr>
                </a:solidFill>
              </a:rPr>
              <a:t>Due date for compliance with all regulations and the submittal of the One-Time Compliance Report for </a:t>
            </a:r>
            <a:r>
              <a:rPr lang="en-US" sz="1000" b="1" i="1" dirty="0" smtClean="0">
                <a:solidFill>
                  <a:prstClr val="black">
                    <a:lumMod val="75000"/>
                    <a:lumOff val="25000"/>
                  </a:prstClr>
                </a:solidFill>
              </a:rPr>
              <a:t>existing</a:t>
            </a:r>
            <a:r>
              <a:rPr lang="en-US" sz="1000" dirty="0" smtClean="0">
                <a:solidFill>
                  <a:prstClr val="black">
                    <a:lumMod val="75000"/>
                    <a:lumOff val="25000"/>
                  </a:prstClr>
                </a:solidFill>
              </a:rPr>
              <a:t> dental facilities updated so regulations match:  Due July </a:t>
            </a:r>
            <a:r>
              <a:rPr lang="en-US" sz="1000" dirty="0">
                <a:solidFill>
                  <a:prstClr val="black">
                    <a:lumMod val="75000"/>
                    <a:lumOff val="25000"/>
                  </a:prstClr>
                </a:solidFill>
              </a:rPr>
              <a:t>14, </a:t>
            </a:r>
            <a:r>
              <a:rPr lang="en-US" sz="1000" dirty="0" smtClean="0">
                <a:solidFill>
                  <a:prstClr val="black">
                    <a:lumMod val="75000"/>
                    <a:lumOff val="25000"/>
                  </a:prstClr>
                </a:solidFill>
              </a:rPr>
              <a:t>2020.  Any </a:t>
            </a:r>
            <a:r>
              <a:rPr lang="en-US" sz="1000" b="1" i="1" dirty="0" smtClean="0">
                <a:solidFill>
                  <a:prstClr val="black">
                    <a:lumMod val="75000"/>
                    <a:lumOff val="25000"/>
                  </a:prstClr>
                </a:solidFill>
              </a:rPr>
              <a:t>new</a:t>
            </a:r>
            <a:r>
              <a:rPr lang="en-US" sz="1000" dirty="0" smtClean="0">
                <a:solidFill>
                  <a:prstClr val="black">
                    <a:lumMod val="75000"/>
                    <a:lumOff val="25000"/>
                  </a:prstClr>
                </a:solidFill>
              </a:rPr>
              <a:t> facility opened after July 14, 2017, must be in compliance and submit the One-Time Compliance Report no later than 90 days after initial commencement of discharge to the Metro District.</a:t>
            </a:r>
          </a:p>
          <a:p>
            <a:pPr marL="171450" lvl="0" indent="-171450">
              <a:spcBef>
                <a:spcPts val="0"/>
              </a:spcBef>
              <a:buFont typeface="Arial" panose="020B0604020202020204" pitchFamily="34" charset="0"/>
              <a:buChar char="•"/>
            </a:pPr>
            <a:r>
              <a:rPr lang="en-US" sz="1000" dirty="0" smtClean="0">
                <a:solidFill>
                  <a:prstClr val="black">
                    <a:lumMod val="75000"/>
                    <a:lumOff val="25000"/>
                  </a:prstClr>
                </a:solidFill>
              </a:rPr>
              <a:t>The One-Time Compliance Report must be accompanied by a copy of the facility’s O&amp;M Plan.</a:t>
            </a:r>
          </a:p>
          <a:p>
            <a:pPr marL="171450" indent="-171450">
              <a:spcBef>
                <a:spcPts val="0"/>
              </a:spcBef>
              <a:buFont typeface="Arial" panose="020B0604020202020204" pitchFamily="34" charset="0"/>
              <a:buChar char="•"/>
            </a:pPr>
            <a:r>
              <a:rPr lang="en-US" sz="1000" dirty="0">
                <a:solidFill>
                  <a:prstClr val="black">
                    <a:lumMod val="75000"/>
                    <a:lumOff val="25000"/>
                  </a:prstClr>
                </a:solidFill>
              </a:rPr>
              <a:t>The Metro District will be inspecting facilities more frequently to verify compliance and </a:t>
            </a:r>
            <a:r>
              <a:rPr lang="en-US" sz="1000" dirty="0" smtClean="0">
                <a:solidFill>
                  <a:prstClr val="black">
                    <a:lumMod val="75000"/>
                    <a:lumOff val="25000"/>
                  </a:prstClr>
                </a:solidFill>
              </a:rPr>
              <a:t>conduct enforcement, if </a:t>
            </a:r>
            <a:r>
              <a:rPr lang="en-US" sz="1000" dirty="0">
                <a:solidFill>
                  <a:prstClr val="black">
                    <a:lumMod val="75000"/>
                    <a:lumOff val="25000"/>
                  </a:prstClr>
                </a:solidFill>
              </a:rPr>
              <a:t>necessary. </a:t>
            </a:r>
          </a:p>
          <a:p>
            <a:pPr marL="171450" lvl="0" indent="-171450">
              <a:spcBef>
                <a:spcPts val="0"/>
              </a:spcBef>
              <a:buFont typeface="Arial" panose="020B0604020202020204" pitchFamily="34" charset="0"/>
              <a:buChar char="•"/>
            </a:pPr>
            <a:r>
              <a:rPr lang="en-US" sz="1000" dirty="0" smtClean="0">
                <a:solidFill>
                  <a:prstClr val="black">
                    <a:lumMod val="75000"/>
                    <a:lumOff val="25000"/>
                  </a:prstClr>
                </a:solidFill>
              </a:rPr>
              <a:t>Line cleaners must now have a pH between 6-8.</a:t>
            </a:r>
          </a:p>
        </p:txBody>
      </p:sp>
    </p:spTree>
    <p:extLst>
      <p:ext uri="{BB962C8B-B14F-4D97-AF65-F5344CB8AC3E}">
        <p14:creationId xmlns:p14="http://schemas.microsoft.com/office/powerpoint/2010/main" val="4284431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urtle in ocean">
            <a:extLst>
              <a:ext uri="{FF2B5EF4-FFF2-40B4-BE49-F238E27FC236}">
                <a16:creationId xmlns:a16="http://schemas.microsoft.com/office/drawing/2014/main" id="{1BF8833C-D907-D24E-949C-65190DF62995}"/>
              </a:ext>
            </a:extLst>
          </p:cNvPr>
          <p:cNvPicPr>
            <a:picLocks noGrp="1" noChangeAspect="1"/>
          </p:cNvPicPr>
          <p:nvPr>
            <p:ph type="pic" sz="quarter" idx="10"/>
          </p:nvPr>
        </p:nvPicPr>
        <p:blipFill rotWithShape="1">
          <a:blip r:embed="rId2"/>
          <a:srcRect l="-101" t="28284" r="101" b="22912"/>
          <a:stretch/>
        </p:blipFill>
        <p:spPr>
          <a:xfrm>
            <a:off x="123992" y="124953"/>
            <a:ext cx="11944014" cy="4372387"/>
          </a:xfrm>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5012250"/>
            <a:ext cx="10607040" cy="590931"/>
          </a:xfrm>
        </p:spPr>
        <p:txBody>
          <a:bodyPr/>
          <a:lstStyle/>
          <a:p>
            <a:r>
              <a:rPr lang="en-GB" sz="3600" dirty="0" smtClean="0"/>
              <a:t>Best Management Practices (BMPs)</a:t>
            </a:r>
            <a:endParaRPr lang="en-GB" sz="3600" dirty="0"/>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4871" y="5603181"/>
            <a:ext cx="9144000" cy="535531"/>
          </a:xfrm>
        </p:spPr>
        <p:txBody>
          <a:bodyPr/>
          <a:lstStyle/>
          <a:p>
            <a:r>
              <a:rPr lang="en-GB" dirty="0" smtClean="0"/>
              <a:t>Metro Wastewater Reclamation District ~ Dental Amalgam Control Program</a:t>
            </a:r>
          </a:p>
          <a:p>
            <a:pPr>
              <a:spcBef>
                <a:spcPts val="0"/>
              </a:spcBef>
            </a:pPr>
            <a:r>
              <a:rPr lang="en-GB" sz="1400" dirty="0" smtClean="0"/>
              <a:t>Rules &amp; Regulations, Section 6.16.1, CFR 441.30</a:t>
            </a:r>
            <a:endParaRPr lang="en-GB" sz="1400" dirty="0"/>
          </a:p>
        </p:txBody>
      </p:sp>
    </p:spTree>
    <p:extLst>
      <p:ext uri="{BB962C8B-B14F-4D97-AF65-F5344CB8AC3E}">
        <p14:creationId xmlns:p14="http://schemas.microsoft.com/office/powerpoint/2010/main" val="3830756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smtClean="0"/>
              <a:t>Best Management Practices (BMPs) </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40"/>
            <a:ext cx="11258005" cy="738984"/>
          </a:xfrm>
        </p:spPr>
        <p:txBody>
          <a:bodyPr/>
          <a:lstStyle/>
          <a:p>
            <a:pPr marL="0" indent="0">
              <a:buNone/>
            </a:pPr>
            <a:r>
              <a:rPr lang="en-US" dirty="0" smtClean="0"/>
              <a:t>Best Management Practices (BMPs) are control measures required of the dental facility to prevent or control the disposal of mercury and other metals in the form of restorative amalgams.</a:t>
            </a:r>
          </a:p>
          <a:p>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33" t="6667" r="52420" b="70545"/>
          <a:stretch/>
        </p:blipFill>
        <p:spPr>
          <a:xfrm>
            <a:off x="9283958" y="2052565"/>
            <a:ext cx="1961097" cy="1280160"/>
          </a:xfrm>
          <a:prstGeom prst="rect">
            <a:avLst/>
          </a:prstGeom>
        </p:spPr>
      </p:pic>
      <p:sp>
        <p:nvSpPr>
          <p:cNvPr id="3" name="TextBox 2"/>
          <p:cNvSpPr txBox="1"/>
          <p:nvPr/>
        </p:nvSpPr>
        <p:spPr>
          <a:xfrm>
            <a:off x="961053" y="2313992"/>
            <a:ext cx="796834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Use only pre-capsulated, single-use amalgam.  Bulk mercury must not be used, and any remaining bulk mercury must be appropriately recycled</a:t>
            </a:r>
            <a:r>
              <a:rPr lang="en-US" dirty="0" smtClean="0"/>
              <a:t>.</a:t>
            </a:r>
          </a:p>
          <a:p>
            <a:endParaRPr lang="en-US" dirty="0" smtClean="0"/>
          </a:p>
          <a:p>
            <a:pPr marL="285750" indent="-285750">
              <a:buFont typeface="Arial" panose="020B0604020202020204" pitchFamily="34" charset="0"/>
              <a:buChar char="•"/>
            </a:pPr>
            <a:r>
              <a:rPr lang="en-US" dirty="0" smtClean="0"/>
              <a:t>All </a:t>
            </a:r>
            <a:r>
              <a:rPr lang="en-US" dirty="0"/>
              <a:t>dental chairs at which dental amalgam may be present in the resulting wastewater shall be equipped with disposable chair-side traps and all vacuum pumps shall be equipped with traps or filters.  All equipment </a:t>
            </a:r>
            <a:r>
              <a:rPr lang="en-US" dirty="0" smtClean="0"/>
              <a:t>must </a:t>
            </a:r>
            <a:r>
              <a:rPr lang="en-US" dirty="0"/>
              <a:t>be cleaned and maintained in accordance with  the manufacturer’s instructions.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8754" y="5176314"/>
            <a:ext cx="1251504" cy="11887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5994" y="3426171"/>
            <a:ext cx="2417024" cy="1645920"/>
          </a:xfrm>
          <a:prstGeom prst="rect">
            <a:avLst/>
          </a:prstGeom>
        </p:spPr>
      </p:pic>
      <p:sp>
        <p:nvSpPr>
          <p:cNvPr id="8" name="Content Placeholder 12">
            <a:extLst>
              <a:ext uri="{FF2B5EF4-FFF2-40B4-BE49-F238E27FC236}">
                <a16:creationId xmlns:a16="http://schemas.microsoft.com/office/drawing/2014/main" id="{265BEEEB-C965-402F-B778-B1CD1494ACE6}"/>
              </a:ext>
            </a:extLst>
          </p:cNvPr>
          <p:cNvSpPr txBox="1">
            <a:spLocks/>
          </p:cNvSpPr>
          <p:nvPr/>
        </p:nvSpPr>
        <p:spPr>
          <a:xfrm>
            <a:off x="2649894" y="5129044"/>
            <a:ext cx="6279502" cy="107491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Do not rinse screens, filters, traps, amalgam separators or any other amalgam-containing equipment over sinks or drains!</a:t>
            </a:r>
          </a:p>
        </p:txBody>
      </p:sp>
      <p:pic>
        <p:nvPicPr>
          <p:cNvPr id="6" name="Picture 5"/>
          <p:cNvPicPr>
            <a:picLocks noChangeAspect="1"/>
          </p:cNvPicPr>
          <p:nvPr/>
        </p:nvPicPr>
        <p:blipFill>
          <a:blip r:embed="rId5"/>
          <a:stretch>
            <a:fillRect/>
          </a:stretch>
        </p:blipFill>
        <p:spPr>
          <a:xfrm>
            <a:off x="806409" y="5072091"/>
            <a:ext cx="1780186" cy="1188823"/>
          </a:xfrm>
          <a:prstGeom prst="rect">
            <a:avLst/>
          </a:prstGeom>
        </p:spPr>
      </p:pic>
    </p:spTree>
    <p:extLst>
      <p:ext uri="{BB962C8B-B14F-4D97-AF65-F5344CB8AC3E}">
        <p14:creationId xmlns:p14="http://schemas.microsoft.com/office/powerpoint/2010/main" val="2244405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318627"/>
            <a:ext cx="11174186" cy="954107"/>
          </a:xfrm>
        </p:spPr>
        <p:txBody>
          <a:bodyPr/>
          <a:lstStyle/>
          <a:p>
            <a:pPr>
              <a:lnSpc>
                <a:spcPct val="100000"/>
              </a:lnSpc>
            </a:pPr>
            <a:r>
              <a:rPr lang="en-US" dirty="0" smtClean="0"/>
              <a:t>Best Management Practices (BMPs)</a:t>
            </a:r>
            <a:br>
              <a:rPr lang="en-US" dirty="0" smtClean="0"/>
            </a:br>
            <a:r>
              <a:rPr lang="en-US" sz="2000" dirty="0" smtClean="0">
                <a:solidFill>
                  <a:schemeClr val="accent2">
                    <a:lumMod val="75000"/>
                  </a:schemeClr>
                </a:solidFill>
              </a:rPr>
              <a:t>(Continued)   </a:t>
            </a:r>
            <a:r>
              <a:rPr lang="en-US" sz="2000" dirty="0" smtClean="0"/>
              <a:t>      </a:t>
            </a:r>
            <a:endParaRPr lang="en-GB" sz="2000"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40"/>
            <a:ext cx="11258005" cy="850952"/>
          </a:xfrm>
        </p:spPr>
        <p:txBody>
          <a:bodyPr/>
          <a:lstStyle/>
          <a:p>
            <a:pPr marL="0" indent="0">
              <a:buNone/>
            </a:pPr>
            <a:r>
              <a:rPr lang="en-US" dirty="0" smtClean="0"/>
              <a:t>Only use non-chlorine, non-oxidizing disinfectants and neutral cleaners, </a:t>
            </a:r>
            <a:r>
              <a:rPr lang="en-US" b="1" i="1" dirty="0" smtClean="0"/>
              <a:t>with a pH between 6 and 8</a:t>
            </a:r>
            <a:r>
              <a:rPr lang="en-US" dirty="0" smtClean="0"/>
              <a:t>.  Chlorinated, oxidizing cleaners will cause mercury to dissolve and pass through the amalgam separator system.</a:t>
            </a:r>
          </a:p>
        </p:txBody>
      </p:sp>
      <p:sp>
        <p:nvSpPr>
          <p:cNvPr id="3" name="TextBox 2"/>
          <p:cNvSpPr txBox="1"/>
          <p:nvPr/>
        </p:nvSpPr>
        <p:spPr>
          <a:xfrm>
            <a:off x="1829284" y="2608519"/>
            <a:ext cx="7968343" cy="1477328"/>
          </a:xfrm>
          <a:prstGeom prst="rect">
            <a:avLst/>
          </a:prstGeom>
          <a:noFill/>
        </p:spPr>
        <p:txBody>
          <a:bodyPr wrap="square" rtlCol="0">
            <a:spAutoFit/>
          </a:bodyPr>
          <a:lstStyle/>
          <a:p>
            <a:r>
              <a:rPr lang="en-US" dirty="0" smtClean="0"/>
              <a:t>The Metro District does not endorse any line-cleaning brands, but the products pictured are known to meet the pH 6-8 requirement.  We recommend you consult with your dental supply company for an acceptable product, and that you review the Safety Data Sheet (SDS) prior to purchase to verify that it qualifies under the Regulations. </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145" r="10774"/>
          <a:stretch/>
        </p:blipFill>
        <p:spPr>
          <a:xfrm>
            <a:off x="6849757" y="4297040"/>
            <a:ext cx="1446245" cy="1828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754" y="4297040"/>
            <a:ext cx="1908973" cy="18288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5623" t="3395" r="24588" b="3720"/>
          <a:stretch/>
        </p:blipFill>
        <p:spPr>
          <a:xfrm>
            <a:off x="10048659" y="2608519"/>
            <a:ext cx="1421421" cy="265176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2817" t="4542" r="11992" b="4314"/>
          <a:stretch/>
        </p:blipFill>
        <p:spPr>
          <a:xfrm>
            <a:off x="320798" y="2920788"/>
            <a:ext cx="1382970" cy="1828800"/>
          </a:xfrm>
          <a:prstGeom prst="rect">
            <a:avLst/>
          </a:prstGeom>
        </p:spPr>
      </p:pic>
    </p:spTree>
    <p:extLst>
      <p:ext uri="{BB962C8B-B14F-4D97-AF65-F5344CB8AC3E}">
        <p14:creationId xmlns:p14="http://schemas.microsoft.com/office/powerpoint/2010/main" val="319630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318627"/>
            <a:ext cx="11174186" cy="954107"/>
          </a:xfrm>
        </p:spPr>
        <p:txBody>
          <a:bodyPr/>
          <a:lstStyle/>
          <a:p>
            <a:pPr>
              <a:lnSpc>
                <a:spcPct val="100000"/>
              </a:lnSpc>
            </a:pPr>
            <a:r>
              <a:rPr lang="en-US" dirty="0" smtClean="0"/>
              <a:t>Best Management Practices (BMPs)</a:t>
            </a:r>
            <a:br>
              <a:rPr lang="en-US" dirty="0" smtClean="0"/>
            </a:br>
            <a:r>
              <a:rPr lang="en-US" sz="2000" dirty="0" smtClean="0">
                <a:solidFill>
                  <a:schemeClr val="accent2">
                    <a:lumMod val="75000"/>
                  </a:schemeClr>
                </a:solidFill>
              </a:rPr>
              <a:t>(Continued)   </a:t>
            </a:r>
            <a:r>
              <a:rPr lang="en-US" sz="2000" dirty="0" smtClean="0"/>
              <a:t>      </a:t>
            </a:r>
            <a:endParaRPr lang="en-GB" sz="2000" dirty="0"/>
          </a:p>
        </p:txBody>
      </p:sp>
      <p:sp>
        <p:nvSpPr>
          <p:cNvPr id="3" name="TextBox 2"/>
          <p:cNvSpPr txBox="1"/>
          <p:nvPr/>
        </p:nvSpPr>
        <p:spPr>
          <a:xfrm>
            <a:off x="1995576" y="1957249"/>
            <a:ext cx="6381655" cy="923330"/>
          </a:xfrm>
          <a:prstGeom prst="rect">
            <a:avLst/>
          </a:prstGeom>
          <a:noFill/>
        </p:spPr>
        <p:txBody>
          <a:bodyPr wrap="square" rtlCol="0">
            <a:spAutoFit/>
          </a:bodyPr>
          <a:lstStyle/>
          <a:p>
            <a:r>
              <a:rPr lang="en-US" dirty="0" smtClean="0"/>
              <a:t>All contact and non-contact amalgam scrap must be salvaged and stored in structurally sound, tightly closed, and appropriately labeled containers.</a:t>
            </a:r>
            <a:endParaRPr lang="en-US" dirty="0"/>
          </a:p>
        </p:txBody>
      </p:sp>
      <p:sp>
        <p:nvSpPr>
          <p:cNvPr id="2" name="TextBox 1"/>
          <p:cNvSpPr txBox="1"/>
          <p:nvPr/>
        </p:nvSpPr>
        <p:spPr>
          <a:xfrm>
            <a:off x="4926070" y="3596745"/>
            <a:ext cx="4637808" cy="1200329"/>
          </a:xfrm>
          <a:prstGeom prst="rect">
            <a:avLst/>
          </a:prstGeom>
          <a:noFill/>
        </p:spPr>
        <p:txBody>
          <a:bodyPr wrap="square" rtlCol="0">
            <a:spAutoFit/>
          </a:bodyPr>
          <a:lstStyle/>
          <a:p>
            <a:r>
              <a:rPr lang="en-US" dirty="0" smtClean="0"/>
              <a:t>Staff must be trained in the proper handling and disposal of amalgam material and </a:t>
            </a:r>
            <a:r>
              <a:rPr lang="en-US" u="sng" dirty="0" smtClean="0"/>
              <a:t>maintain a log </a:t>
            </a:r>
            <a:r>
              <a:rPr lang="en-US" dirty="0" smtClean="0"/>
              <a:t>documenting such training.</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139" t="5853" r="7961" b="5996"/>
          <a:stretch/>
        </p:blipFill>
        <p:spPr>
          <a:xfrm>
            <a:off x="608022" y="1751914"/>
            <a:ext cx="1309512" cy="146304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0633" t="10476" r="11514" b="10068"/>
          <a:stretch/>
        </p:blipFill>
        <p:spPr>
          <a:xfrm>
            <a:off x="8287322" y="1646399"/>
            <a:ext cx="1032146" cy="146304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468" y="2947252"/>
            <a:ext cx="2528517" cy="3291840"/>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12892" t="6826" r="9172" b="6236"/>
          <a:stretch/>
        </p:blipFill>
        <p:spPr>
          <a:xfrm rot="16200000">
            <a:off x="1095207" y="2899011"/>
            <a:ext cx="2959286" cy="4297680"/>
          </a:xfrm>
          <a:prstGeom prst="rect">
            <a:avLst/>
          </a:prstGeom>
        </p:spPr>
      </p:pic>
      <p:sp>
        <p:nvSpPr>
          <p:cNvPr id="17" name="TextBox 16"/>
          <p:cNvSpPr txBox="1"/>
          <p:nvPr/>
        </p:nvSpPr>
        <p:spPr>
          <a:xfrm>
            <a:off x="4833257" y="5411755"/>
            <a:ext cx="4283832" cy="523220"/>
          </a:xfrm>
          <a:prstGeom prst="rect">
            <a:avLst/>
          </a:prstGeom>
          <a:noFill/>
        </p:spPr>
        <p:txBody>
          <a:bodyPr wrap="square" rtlCol="0">
            <a:spAutoFit/>
          </a:bodyPr>
          <a:lstStyle/>
          <a:p>
            <a:pPr algn="ctr"/>
            <a:r>
              <a:rPr lang="en-US" sz="1400" b="1" dirty="0" smtClean="0"/>
              <a:t>At no time should amalgam waste be disposed of or flushed down the drain or toilet!</a:t>
            </a:r>
            <a:endParaRPr lang="en-US" sz="1400" b="1" dirty="0"/>
          </a:p>
        </p:txBody>
      </p:sp>
    </p:spTree>
    <p:extLst>
      <p:ext uri="{BB962C8B-B14F-4D97-AF65-F5344CB8AC3E}">
        <p14:creationId xmlns:p14="http://schemas.microsoft.com/office/powerpoint/2010/main" val="1240403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over image, large fish">
            <a:extLst>
              <a:ext uri="{FF2B5EF4-FFF2-40B4-BE49-F238E27FC236}">
                <a16:creationId xmlns:a16="http://schemas.microsoft.com/office/drawing/2014/main" id="{8557C52B-FF7B-4358-81A2-8E139E5C53DE}"/>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a:stretch/>
        </p:blipFill>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5012250"/>
            <a:ext cx="10607040" cy="590931"/>
          </a:xfrm>
        </p:spPr>
        <p:txBody>
          <a:bodyPr/>
          <a:lstStyle/>
          <a:p>
            <a:r>
              <a:rPr lang="en-GB" sz="3600" dirty="0" smtClean="0"/>
              <a:t>Amalgam Separator Installation &amp; Maintenance</a:t>
            </a:r>
            <a:endParaRPr lang="en-GB" sz="3600" dirty="0"/>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4871" y="5603181"/>
            <a:ext cx="9144000" cy="913070"/>
          </a:xfrm>
        </p:spPr>
        <p:txBody>
          <a:bodyPr/>
          <a:lstStyle/>
          <a:p>
            <a:r>
              <a:rPr lang="en-GB" dirty="0"/>
              <a:t>Metro Wastewater Reclamation District ~ Dental Amalgam Control </a:t>
            </a:r>
            <a:r>
              <a:rPr lang="en-GB" dirty="0" smtClean="0"/>
              <a:t>Program</a:t>
            </a:r>
          </a:p>
          <a:p>
            <a:pPr>
              <a:spcBef>
                <a:spcPts val="0"/>
              </a:spcBef>
            </a:pPr>
            <a:r>
              <a:rPr lang="en-GB" sz="1400" dirty="0" smtClean="0"/>
              <a:t>Rules </a:t>
            </a:r>
            <a:r>
              <a:rPr lang="en-GB" sz="1400" dirty="0"/>
              <a:t>&amp; Regulations, Section </a:t>
            </a:r>
            <a:r>
              <a:rPr lang="en-GB" sz="1400" dirty="0" smtClean="0"/>
              <a:t>6.16.1, CFR 441.30</a:t>
            </a:r>
            <a:endParaRPr lang="en-GB" sz="1400" dirty="0"/>
          </a:p>
          <a:p>
            <a:endParaRPr lang="en-GB" dirty="0"/>
          </a:p>
        </p:txBody>
      </p:sp>
    </p:spTree>
    <p:extLst>
      <p:ext uri="{BB962C8B-B14F-4D97-AF65-F5344CB8AC3E}">
        <p14:creationId xmlns:p14="http://schemas.microsoft.com/office/powerpoint/2010/main" val="460324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a:lstStyle/>
          <a:p>
            <a:r>
              <a:rPr lang="en-US" dirty="0" smtClean="0"/>
              <a:t>Amalgam Separator Installation &amp; Maintenance</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40"/>
            <a:ext cx="11258005" cy="515050"/>
          </a:xfrm>
        </p:spPr>
        <p:txBody>
          <a:bodyPr/>
          <a:lstStyle/>
          <a:p>
            <a:pPr marL="0" indent="0">
              <a:buNone/>
            </a:pPr>
            <a:r>
              <a:rPr lang="en-US" dirty="0" smtClean="0"/>
              <a:t>All amalgam-containing wastewater must be discharged through an amalgam separator.</a:t>
            </a:r>
            <a:endParaRPr lang="en-GB" dirty="0"/>
          </a:p>
        </p:txBody>
      </p:sp>
      <p:sp>
        <p:nvSpPr>
          <p:cNvPr id="3" name="TextBox 2"/>
          <p:cNvSpPr txBox="1"/>
          <p:nvPr/>
        </p:nvSpPr>
        <p:spPr>
          <a:xfrm>
            <a:off x="625151" y="1978090"/>
            <a:ext cx="7968343" cy="415498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t>Amalgam separators must comply with ISO 11143 standards and be designed with a minimum removal of 95% solids, unless otherwise approved by the Metro District.</a:t>
            </a:r>
          </a:p>
          <a:p>
            <a:pPr marL="285750" indent="-285750">
              <a:spcAft>
                <a:spcPts val="1200"/>
              </a:spcAft>
              <a:buFont typeface="Arial" panose="020B0604020202020204" pitchFamily="34" charset="0"/>
              <a:buChar char="•"/>
            </a:pPr>
            <a:r>
              <a:rPr lang="en-US" dirty="0" smtClean="0"/>
              <a:t>Amalgam separators must be properly sized for the volume and flow of the dental facility’s amalgam wastewater in accordance with the manufacturer’s specifications and recommendations.</a:t>
            </a:r>
          </a:p>
          <a:p>
            <a:pPr marL="285750" indent="-285750">
              <a:spcAft>
                <a:spcPts val="1200"/>
              </a:spcAft>
              <a:buFont typeface="Arial" panose="020B0604020202020204" pitchFamily="34" charset="0"/>
              <a:buChar char="•"/>
            </a:pPr>
            <a:r>
              <a:rPr lang="en-US" dirty="0" smtClean="0"/>
              <a:t>Amalgam separators must be installed, operated and maintained according to the manufacturer’s operating manual.</a:t>
            </a:r>
          </a:p>
          <a:p>
            <a:pPr marL="285750" indent="-285750">
              <a:spcAft>
                <a:spcPts val="1200"/>
              </a:spcAft>
              <a:buFont typeface="Arial" panose="020B0604020202020204" pitchFamily="34" charset="0"/>
              <a:buChar char="•"/>
            </a:pPr>
            <a:r>
              <a:rPr lang="en-US" dirty="0" smtClean="0"/>
              <a:t>In the event that an amalgam separator is not functioning properly, the amalgam separator must be repaired consistent with manufacturer instructions or replaced with a unit that meets the requirements of CFR 441.30 as soon as possible, but </a:t>
            </a:r>
            <a:r>
              <a:rPr lang="en-US" b="1" i="1" dirty="0" smtClean="0"/>
              <a:t>no later than 10 business days after the malfunction is discovered</a:t>
            </a:r>
            <a:r>
              <a:rPr lang="en-US" dirty="0" smtClean="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67" y="1978090"/>
            <a:ext cx="2075499" cy="4114800"/>
          </a:xfrm>
          <a:prstGeom prst="rect">
            <a:avLst/>
          </a:prstGeom>
        </p:spPr>
      </p:pic>
    </p:spTree>
    <p:extLst>
      <p:ext uri="{BB962C8B-B14F-4D97-AF65-F5344CB8AC3E}">
        <p14:creationId xmlns:p14="http://schemas.microsoft.com/office/powerpoint/2010/main" val="1275094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6" id="{BB375E5A-8FC3-4FB7-A6E8-9040068211FB}" vid="{2B89D3CB-A611-48CF-BED1-C43F5F0453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b1dc560f-c8d0-4302-a69b-a80df37aa06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5D0E5C2F7E3048B4D0BAB012140080" ma:contentTypeVersion="13" ma:contentTypeDescription="Create a new document." ma:contentTypeScope="" ma:versionID="8844f9087e8fb4659139394c679ff479">
  <xsd:schema xmlns:xsd="http://www.w3.org/2001/XMLSchema" xmlns:xs="http://www.w3.org/2001/XMLSchema" xmlns:p="http://schemas.microsoft.com/office/2006/metadata/properties" xmlns:ns2="b1dc560f-c8d0-4302-a69b-a80df37aa060" xmlns:ns3="e73d217b-0154-4036-8b6c-f4630b7359a3" targetNamespace="http://schemas.microsoft.com/office/2006/metadata/properties" ma:root="true" ma:fieldsID="24b226ab35c4886f537dfec892c2be1b" ns2:_="" ns3:_="">
    <xsd:import namespace="b1dc560f-c8d0-4302-a69b-a80df37aa060"/>
    <xsd:import namespace="e73d217b-0154-4036-8b6c-f4630b7359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dc560f-c8d0-4302-a69b-a80df37aa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3d217b-0154-4036-8b6c-f4630b7359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C87BE7-3DAF-4C03-B2CD-B360154E90FC}"/>
</file>

<file path=customXml/itemProps2.xml><?xml version="1.0" encoding="utf-8"?>
<ds:datastoreItem xmlns:ds="http://schemas.openxmlformats.org/officeDocument/2006/customXml" ds:itemID="{6FBB53E8-7225-457A-B5F1-D326C5BB27B5}"/>
</file>

<file path=customXml/itemProps3.xml><?xml version="1.0" encoding="utf-8"?>
<ds:datastoreItem xmlns:ds="http://schemas.openxmlformats.org/officeDocument/2006/customXml" ds:itemID="{4EE5ECF4-02D6-431F-823B-410414FF9D9B}"/>
</file>

<file path=docProps/app.xml><?xml version="1.0" encoding="utf-8"?>
<Properties xmlns="http://schemas.openxmlformats.org/officeDocument/2006/extended-properties" xmlns:vt="http://schemas.openxmlformats.org/officeDocument/2006/docPropsVTypes">
  <Template>Ocean presentation</Template>
  <TotalTime>0</TotalTime>
  <Words>2327</Words>
  <Application>Microsoft Office PowerPoint</Application>
  <PresentationFormat>Widescreen</PresentationFormat>
  <Paragraphs>233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Gothic</vt:lpstr>
      <vt:lpstr>Office Theme</vt:lpstr>
      <vt:lpstr>Dental Amalgam Control Program Implementation &amp; Training Presentation Metro Wastewater Reclamation District</vt:lpstr>
      <vt:lpstr>Outline</vt:lpstr>
      <vt:lpstr>New Federal Regulations and  Revised Metro District Rules &amp; Regulations</vt:lpstr>
      <vt:lpstr>Best Management Practices (BMPs)</vt:lpstr>
      <vt:lpstr>Best Management Practices (BMPs) </vt:lpstr>
      <vt:lpstr>Best Management Practices (BMPs) (Continued)         </vt:lpstr>
      <vt:lpstr>Best Management Practices (BMPs) (Continued)         </vt:lpstr>
      <vt:lpstr>Amalgam Separator Installation &amp; Maintenance</vt:lpstr>
      <vt:lpstr>Amalgam Separator Installation &amp; Maintenance</vt:lpstr>
      <vt:lpstr>Quote and Image Slide</vt:lpstr>
      <vt:lpstr>Operations and Maintenance (O&amp;M) Plan</vt:lpstr>
      <vt:lpstr>Operations and Maintenance (O&amp;M) Plan</vt:lpstr>
      <vt:lpstr>Record Keeping Requirements</vt:lpstr>
      <vt:lpstr>Record Keeping Requirements</vt:lpstr>
      <vt:lpstr>Reporting Requirements &amp; Inspections </vt:lpstr>
      <vt:lpstr>Reporting Requirements &amp; Inspections</vt:lpstr>
      <vt:lpstr>Reporting Requirements &amp; Inspections (Continued) </vt:lpstr>
      <vt:lpstr>Quiz</vt:lpstr>
      <vt:lpstr>Quiz (See Slides 23-25 for answers)</vt:lpstr>
      <vt:lpstr>Quiz (See Slides 23-25 for answers)</vt:lpstr>
      <vt:lpstr>Quiz (See Slides 23-25 for answers)</vt:lpstr>
      <vt:lpstr>Quiz Answers</vt:lpstr>
      <vt:lpstr>Quiz Answers </vt:lpstr>
      <vt:lpstr>Quiz Answers </vt:lpstr>
      <vt:lpstr>Quiz Answers </vt:lpstr>
      <vt:lpstr>Contact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2018-06-29T15:36:18Z</dcterms:created>
  <dcterms:modified xsi:type="dcterms:W3CDTF">2018-08-07T23:23:33Z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0x0101006A5D0E5C2F7E3048B4D0BAB012140080</vt:lpwstr>
  </property>
  <property fmtid="{D5CDD505-2E9C-101B-9397-08002B2CF9AE}" pid="3" name="_AdHocReviewCycleID">
    <vt:i4>-1231312745</vt:i4>
  </property>
  <property fmtid="{D5CDD505-2E9C-101B-9397-08002B2CF9AE}" pid="4" name="_NewReviewCycle">
    <vt:lpwstr/>
  </property>
</Properties>
</file>